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Lst>
  <p:sldSz cy="5143500" cx="9144000"/>
  <p:notesSz cx="6858000" cy="9144000"/>
  <p:embeddedFontLst>
    <p:embeddedFont>
      <p:font typeface="Anton"/>
      <p:regular r:id="rId77"/>
    </p:embeddedFont>
    <p:embeddedFont>
      <p:font typeface="Helvetica Neue Light"/>
      <p:regular r:id="rId78"/>
      <p:bold r:id="rId79"/>
      <p:italic r:id="rId80"/>
      <p:boldItalic r:id="rId81"/>
    </p:embeddedFont>
    <p:embeddedFont>
      <p:font typeface="DM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96C204-4638-4C58-A171-31525463D04A}">
  <a:tblStyle styleId="{BF96C204-4638-4C58-A171-31525463D0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DMSans-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Light-italic.fntdata"/><Relationship Id="rId82" Type="http://schemas.openxmlformats.org/officeDocument/2006/relationships/font" Target="fonts/DMSans-regular.fntdata"/><Relationship Id="rId81"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Anton-regular.fntdata"/><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HelveticaNeueLight-bold.fntdata"/><Relationship Id="rId34" Type="http://schemas.openxmlformats.org/officeDocument/2006/relationships/slide" Target="slides/slide26.xml"/><Relationship Id="rId78" Type="http://schemas.openxmlformats.org/officeDocument/2006/relationships/font" Target="fonts/HelveticaNeueLight-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 Id="rId3" Type="http://schemas.openxmlformats.org/officeDocument/2006/relationships/hyperlink" Target="https://github.com/CoderContenidos/PracticaIntegradoraCursoBackend" TargetMode="External"/><Relationship Id="rId4" Type="http://schemas.openxmlformats.org/officeDocument/2006/relationships/hyperlink" Target="https://github.com/CoderContenidos/PracticaIntegradoraCursoBackend"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b34bddd4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b34bddd43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34bddd4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34bddd43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a:t>
            </a:r>
            <a:r>
              <a:rPr lang="es">
                <a:solidFill>
                  <a:schemeClr val="dk1"/>
                </a:solidFill>
                <a:latin typeface="DM Sans"/>
                <a:ea typeface="DM Sans"/>
                <a:cs typeface="DM Sans"/>
                <a:sym typeface="DM Sans"/>
              </a:rPr>
              <a:t>está</a:t>
            </a:r>
            <a:r>
              <a:rPr lang="es">
                <a:solidFill>
                  <a:schemeClr val="dk1"/>
                </a:solidFill>
                <a:latin typeface="DM Sans"/>
                <a:ea typeface="DM Sans"/>
                <a:cs typeface="DM Sans"/>
                <a:sym typeface="DM Sans"/>
              </a:rPr>
              <a:t>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b34bddd4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b34bddd43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34bddd4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34bddd4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b34bddd4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3b34bddd43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b34bddd4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3b34bddd4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a:t>
            </a:r>
            <a:r>
              <a:rPr lang="es">
                <a:solidFill>
                  <a:schemeClr val="dk1"/>
                </a:solidFill>
                <a:latin typeface="DM Sans"/>
                <a:ea typeface="DM Sans"/>
                <a:cs typeface="DM Sans"/>
                <a:sym typeface="DM Sans"/>
              </a:rPr>
              <a:t>el</a:t>
            </a:r>
            <a:r>
              <a:rPr lang="es">
                <a:solidFill>
                  <a:schemeClr val="dk1"/>
                </a:solidFill>
                <a:latin typeface="DM Sans"/>
                <a:ea typeface="DM Sans"/>
                <a:cs typeface="DM Sans"/>
                <a:sym typeface="DM Sans"/>
              </a:rPr>
              <a:t> orden que quieras, pero </a:t>
            </a:r>
            <a:r>
              <a:rPr b="1" lang="es">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b34bddd4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b34bddd43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está en la rama “parte-4”</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5b38404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55b38404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a:t>
            </a:r>
            <a:r>
              <a:rPr lang="es" u="sng">
                <a:solidFill>
                  <a:schemeClr val="hlink"/>
                </a:solidFill>
                <a:latin typeface="DM Sans"/>
                <a:ea typeface="DM Sans"/>
                <a:cs typeface="DM Sans"/>
                <a:sym typeface="DM Sans"/>
                <a:hlinkClick r:id="rId3"/>
              </a:rPr>
              <a:t>com</a:t>
            </a:r>
            <a:r>
              <a:rPr lang="es" u="sng">
                <a:solidFill>
                  <a:schemeClr val="hlink"/>
                </a:solidFill>
                <a:latin typeface="DM Sans"/>
                <a:ea typeface="DM Sans"/>
                <a:cs typeface="DM Sans"/>
                <a:sym typeface="DM Sans"/>
                <a:hlinkClick r:id="rId4"/>
              </a:rPr>
              <a:t>/CoderContenidos/PracticaIntegradoraCursoBackend</a:t>
            </a:r>
            <a:r>
              <a:rPr lang="es">
                <a:solidFill>
                  <a:schemeClr val="dk1"/>
                </a:solidFill>
                <a:latin typeface="DM Sans"/>
                <a:ea typeface="DM Sans"/>
                <a:cs typeface="DM Sans"/>
                <a:sym typeface="DM Sans"/>
              </a:rPr>
              <a:t> - La cuarta práctica integradora está en la rama “parte-4”</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5b38404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55b384045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ee2d02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bee2d021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5b38404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55b384045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si cuentas con tiempo de clase disponible, este espacio es específico para abrir un espacio de dudas y consultas de los estudiantes (tanto en relación con el contenido y/o con el ámbito profesional)</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b80589c713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b80589c713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80589c71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b80589c71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b80589c71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b80589c7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80589c71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b80589c713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b80589c71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b80589c71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b80589c7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b80589c7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b80589c7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b80589c7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80589c71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80589c71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b80589c71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b80589c71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b80589c7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b80589c71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b80589c71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b80589c71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80589c71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80589c71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80589c71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80589c71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b80589c71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b80589c71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b80589c71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b80589c71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b80589c71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b80589c71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NOTA IMPORTANTE:</a:t>
            </a:r>
            <a:r>
              <a:rPr lang="es">
                <a:solidFill>
                  <a:schemeClr val="dk1"/>
                </a:solidFill>
                <a:latin typeface="DM Sans"/>
                <a:ea typeface="DM Sans"/>
                <a:cs typeface="DM Sans"/>
                <a:sym typeface="DM Sans"/>
              </a:rPr>
              <a:t> Profe, a continuación se te está presentando una de tantas alternativas para poder hacer el proceso de deploy que habíamos mencionado. Es importante que tengas en cuenta que estas diapositivas se han armado al momento en el que railway es lo suficientemente sólido para enseñarse, sin embargo: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tenemos conocimiento de cómo responderá en un futuro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tenemos conocimiento de si tendrá algún cambio o dejará de ser gratuito en algún momento como Heroku.</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Pedimos tu máxima comprensión para que puedas enseñar el proceso de deploy con esta herramienta SIEMPRE QUE TE SEA POSIBLE, en el momento en el que éste comience a generarte conflictos, deje de ser gratuito o algo parecido, confiamos en que podrás enseñar la alternativa que mejor te acople en ese momento (Fly.io, Vercel, Render, CloudFlare, etc).</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Si llegas a ocupar en algún momento una herramienta alternativa, PROCURA QUE ESTA SEA GRATUITA Y REPLICABLE POR EL ESTUDIANTE.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Recuerda además que este modelo de railway.app maneja un sistema de créditos, en el momento en el que tengas un agotamiento de créditos en la plataforma, basta con entrar con otra cuenta de correo electrónico (los 5USD de crédito se refrescan al mes, así que podrás estar permutando entre una y otra cuenta si así lo deseas).</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b80589c71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1b80589c713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b80589c71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b80589c71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b80589c71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b80589c713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b80589c71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b80589c71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b80589c71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b80589c71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b80589c71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b80589c713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b80589c71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b80589c71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b80589c71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b80589c71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b80589c71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b80589c71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b80589c7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b80589c7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Profe, recomendamos compartir pantalla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b80589c71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b80589c71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b80589c71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b80589c71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ce92a88b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3ce92a88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La cuarta práctica integradora está en la rama “parte-4”</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b80589c71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b80589c71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b80589c71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b80589c71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b80589c71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b80589c713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b80589c71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b80589c713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b80589c71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b80589c71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b80589c71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b80589c713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b80589c71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1b80589c713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b80589c71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b80589c71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Profe, te recomendamos compartir pantalla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b80589c71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1b80589c713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b80589c71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b80589c71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b80589c71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b80589c71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b80589c71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b80589c71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b80589c71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b80589c71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b80589c71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b80589c71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b80589c71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1b80589c713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b80589c71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1b80589c713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b80589c71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b80589c71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80589c71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1b80589c713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b80589c71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1b80589c713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34bddd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b34bddd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b34bddd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3b34bddd4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b34bddd4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3b34bddd4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2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4">
  <p:cSld name="TITLE_AND_BODY_14">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1" name="Shape 231"/>
        <p:cNvGrpSpPr/>
        <p:nvPr/>
      </p:nvGrpSpPr>
      <p:grpSpPr>
        <a:xfrm>
          <a:off x="0" y="0"/>
          <a:ext cx="0" cy="0"/>
          <a:chOff x="0" y="0"/>
          <a:chExt cx="0" cy="0"/>
        </a:xfrm>
      </p:grpSpPr>
      <p:pic>
        <p:nvPicPr>
          <p:cNvPr id="232" name="Google Shape;232;p6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2" name="Shape 252"/>
        <p:cNvGrpSpPr/>
        <p:nvPr/>
      </p:nvGrpSpPr>
      <p:grpSpPr>
        <a:xfrm>
          <a:off x="0" y="0"/>
          <a:ext cx="0" cy="0"/>
          <a:chOff x="0" y="0"/>
          <a:chExt cx="0" cy="0"/>
        </a:xfrm>
      </p:grpSpPr>
      <p:sp>
        <p:nvSpPr>
          <p:cNvPr id="253" name="Google Shape;253;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4" name="Google Shape;254;p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5" name="Google Shape;255;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60" name="Shape 260"/>
        <p:cNvGrpSpPr/>
        <p:nvPr/>
      </p:nvGrpSpPr>
      <p:grpSpPr>
        <a:xfrm>
          <a:off x="0" y="0"/>
          <a:ext cx="0" cy="0"/>
          <a:chOff x="0" y="0"/>
          <a:chExt cx="0" cy="0"/>
        </a:xfrm>
      </p:grpSpPr>
      <p:sp>
        <p:nvSpPr>
          <p:cNvPr id="261" name="Google Shape;261;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3" name="Google Shape;263;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9" name="Google Shape;22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0" name="Google Shape;23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slide" Target="/ppt/slides/slide26.xml"/><Relationship Id="rId6" Type="http://schemas.openxmlformats.org/officeDocument/2006/relationships/slide" Target="/ppt/slides/slide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9.xml"/><Relationship Id="rId3" Type="http://schemas.openxmlformats.org/officeDocument/2006/relationships/image" Target="../media/image9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slide" Target="/ppt/slides/slide10.xml"/><Relationship Id="rId6" Type="http://schemas.openxmlformats.org/officeDocument/2006/relationships/slide" Target="/ppt/slides/slide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0.xml"/><Relationship Id="rId3" Type="http://schemas.openxmlformats.org/officeDocument/2006/relationships/hyperlink" Target="https://github.com/CoderContenidos/RecursosBackend-Adoptme" TargetMode="External"/><Relationship Id="rId4" Type="http://schemas.openxmlformats.org/officeDocument/2006/relationships/hyperlink" Target="https://railway.app/" TargetMode="External"/><Relationship Id="rId5"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1.xm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7.xml"/><Relationship Id="rId3" Type="http://schemas.openxmlformats.org/officeDocument/2006/relationships/image" Target="../media/image78.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76.png"/><Relationship Id="rId4" Type="http://schemas.openxmlformats.org/officeDocument/2006/relationships/image" Target="../media/image62.png"/><Relationship Id="rId5"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9.xml"/><Relationship Id="rId3" Type="http://schemas.openxmlformats.org/officeDocument/2006/relationships/image" Target="../media/image81.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image" Target="../media/image86.png"/><Relationship Id="rId4" Type="http://schemas.openxmlformats.org/officeDocument/2006/relationships/image" Target="../media/image88.png"/><Relationship Id="rId5"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1.xml"/><Relationship Id="rId3" Type="http://schemas.openxmlformats.org/officeDocument/2006/relationships/image" Target="../media/image84.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6.xml"/><Relationship Id="rId3" Type="http://schemas.openxmlformats.org/officeDocument/2006/relationships/image" Target="../media/image77.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7.xml"/><Relationship Id="rId3" Type="http://schemas.openxmlformats.org/officeDocument/2006/relationships/image" Target="../media/image89.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8.xml"/><Relationship Id="rId3" Type="http://schemas.openxmlformats.org/officeDocument/2006/relationships/image" Target="../media/image80.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9.xml"/><Relationship Id="rId3" Type="http://schemas.openxmlformats.org/officeDocument/2006/relationships/image" Target="../media/image9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0.xml"/><Relationship Id="rId3"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1.xml"/><Relationship Id="rId3"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2.xml"/><Relationship Id="rId3"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 Id="rId3"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8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a:t>
            </a:r>
            <a:r>
              <a:rPr b="1" lang="es" sz="4000">
                <a:solidFill>
                  <a:schemeClr val="lt1"/>
                </a:solidFill>
                <a:latin typeface="DM Sans"/>
                <a:ea typeface="DM Sans"/>
                <a:cs typeface="DM Sans"/>
                <a:sym typeface="DM Sans"/>
              </a:rPr>
              <a:t>clase</a:t>
            </a:r>
            <a:r>
              <a:rPr b="1" lang="es" sz="4000">
                <a:solidFill>
                  <a:schemeClr val="lt1"/>
                </a:solidFill>
                <a:latin typeface="DM Sans"/>
                <a:ea typeface="DM Sans"/>
                <a:cs typeface="DM Sans"/>
                <a:sym typeface="DM Sans"/>
              </a:rPr>
              <a:t> va a ser</a:t>
            </a:r>
            <a:endParaRPr b="1" sz="4000">
              <a:solidFill>
                <a:srgbClr val="DEFC52"/>
              </a:solidFill>
              <a:latin typeface="DM Sans"/>
              <a:ea typeface="DM Sans"/>
              <a:cs typeface="DM Sans"/>
              <a:sym typeface="DM Sans"/>
            </a:endParaRPr>
          </a:p>
        </p:txBody>
      </p:sp>
      <p:sp>
        <p:nvSpPr>
          <p:cNvPr id="274" name="Google Shape;274;p8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75" name="Google Shape;275;p8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9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Skills para esta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práctica integradora</a:t>
            </a:r>
            <a:endParaRPr b="1" sz="4000">
              <a:solidFill>
                <a:srgbClr val="EA90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3"/>
          <p:cNvSpPr txBox="1"/>
          <p:nvPr/>
        </p:nvSpPr>
        <p:spPr>
          <a:xfrm>
            <a:off x="462175" y="401575"/>
            <a:ext cx="65241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Skills para Logging</a:t>
            </a:r>
            <a:endParaRPr b="1" i="0" sz="3800" u="none" cap="none" strike="noStrike">
              <a:solidFill>
                <a:schemeClr val="dk1"/>
              </a:solidFill>
              <a:latin typeface="DM Sans"/>
              <a:ea typeface="DM Sans"/>
              <a:cs typeface="DM Sans"/>
              <a:sym typeface="DM Sans"/>
            </a:endParaRPr>
          </a:p>
        </p:txBody>
      </p:sp>
      <p:sp>
        <p:nvSpPr>
          <p:cNvPr id="363" name="Google Shape;363;p93"/>
          <p:cNvSpPr txBox="1"/>
          <p:nvPr/>
        </p:nvSpPr>
        <p:spPr>
          <a:xfrm>
            <a:off x="462175" y="1916350"/>
            <a:ext cx="49641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la importancia de utilizar un logger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uso de Winston Logger y aplicarlo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los diferentes tipos de transportes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sobre los niveles de logging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Configurar nuestros propios niveles de logging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p:txBody>
      </p:sp>
      <p:pic>
        <p:nvPicPr>
          <p:cNvPr id="364" name="Google Shape;364;p93"/>
          <p:cNvPicPr preferRelativeResize="0"/>
          <p:nvPr/>
        </p:nvPicPr>
        <p:blipFill>
          <a:blip r:embed="rId3">
            <a:alphaModFix/>
          </a:blip>
          <a:stretch>
            <a:fillRect/>
          </a:stretch>
        </p:blipFill>
        <p:spPr>
          <a:xfrm>
            <a:off x="6025925" y="1238250"/>
            <a:ext cx="2667000" cy="266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4"/>
          <p:cNvSpPr txBox="1"/>
          <p:nvPr/>
        </p:nvSpPr>
        <p:spPr>
          <a:xfrm>
            <a:off x="3413475" y="665488"/>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documentación</a:t>
            </a:r>
            <a:endParaRPr b="1" i="0" sz="4000" u="none" cap="none" strike="noStrike">
              <a:solidFill>
                <a:schemeClr val="dk1"/>
              </a:solidFill>
              <a:latin typeface="DM Sans"/>
              <a:ea typeface="DM Sans"/>
              <a:cs typeface="DM Sans"/>
              <a:sym typeface="DM Sans"/>
            </a:endParaRPr>
          </a:p>
        </p:txBody>
      </p:sp>
      <p:sp>
        <p:nvSpPr>
          <p:cNvPr id="371" name="Google Shape;371;p94"/>
          <p:cNvSpPr txBox="1"/>
          <p:nvPr/>
        </p:nvSpPr>
        <p:spPr>
          <a:xfrm>
            <a:off x="3413475" y="2181150"/>
            <a:ext cx="5505300" cy="2304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la importancia de documentar</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uso de Swagger para documentación</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la Swaggerización por archivos de cada Módulo</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los elementos que compone un módulo Swaggerizado (schemas, inputs, requestBodies, responses, etc)</a:t>
            </a:r>
            <a:endParaRPr sz="1350">
              <a:latin typeface="DM Sans"/>
              <a:ea typeface="DM Sans"/>
              <a:cs typeface="DM Sans"/>
              <a:sym typeface="DM Sans"/>
            </a:endParaRPr>
          </a:p>
        </p:txBody>
      </p:sp>
      <p:pic>
        <p:nvPicPr>
          <p:cNvPr id="372" name="Google Shape;372;p94"/>
          <p:cNvPicPr preferRelativeResize="0"/>
          <p:nvPr/>
        </p:nvPicPr>
        <p:blipFill>
          <a:blip r:embed="rId3">
            <a:alphaModFix/>
          </a:blip>
          <a:stretch>
            <a:fillRect/>
          </a:stretch>
        </p:blipFill>
        <p:spPr>
          <a:xfrm>
            <a:off x="141425" y="1839900"/>
            <a:ext cx="3087050" cy="161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5"/>
          <p:cNvSpPr txBox="1"/>
          <p:nvPr/>
        </p:nvSpPr>
        <p:spPr>
          <a:xfrm>
            <a:off x="576875" y="757475"/>
            <a:ext cx="508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testing</a:t>
            </a:r>
            <a:endParaRPr b="1" sz="4000">
              <a:solidFill>
                <a:schemeClr val="dk1"/>
              </a:solidFill>
              <a:latin typeface="DM Sans"/>
              <a:ea typeface="DM Sans"/>
              <a:cs typeface="DM Sans"/>
              <a:sym typeface="DM Sans"/>
            </a:endParaRPr>
          </a:p>
        </p:txBody>
      </p:sp>
      <p:sp>
        <p:nvSpPr>
          <p:cNvPr id="378" name="Google Shape;378;p95"/>
          <p:cNvSpPr txBox="1"/>
          <p:nvPr/>
        </p:nvSpPr>
        <p:spPr>
          <a:xfrm>
            <a:off x="576875" y="2030350"/>
            <a:ext cx="4841700" cy="1950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módulos de Testing</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Conocimientos de realización de Testing unitario</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Conocimiento sobre Test de integración</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Mocha</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Chai</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SuperTest</a:t>
            </a:r>
            <a:endParaRPr sz="1350">
              <a:latin typeface="DM Sans"/>
              <a:ea typeface="DM Sans"/>
              <a:cs typeface="DM Sans"/>
              <a:sym typeface="DM Sans"/>
            </a:endParaRPr>
          </a:p>
        </p:txBody>
      </p:sp>
      <p:pic>
        <p:nvPicPr>
          <p:cNvPr id="379" name="Google Shape;379;p95"/>
          <p:cNvPicPr preferRelativeResize="0"/>
          <p:nvPr/>
        </p:nvPicPr>
        <p:blipFill>
          <a:blip r:embed="rId3">
            <a:alphaModFix/>
          </a:blip>
          <a:stretch>
            <a:fillRect/>
          </a:stretch>
        </p:blipFill>
        <p:spPr>
          <a:xfrm>
            <a:off x="6550250" y="244475"/>
            <a:ext cx="1238000" cy="1251903"/>
          </a:xfrm>
          <a:prstGeom prst="rect">
            <a:avLst/>
          </a:prstGeom>
          <a:noFill/>
          <a:ln>
            <a:noFill/>
          </a:ln>
        </p:spPr>
      </p:pic>
      <p:pic>
        <p:nvPicPr>
          <p:cNvPr id="380" name="Google Shape;380;p95"/>
          <p:cNvPicPr preferRelativeResize="0"/>
          <p:nvPr/>
        </p:nvPicPr>
        <p:blipFill>
          <a:blip r:embed="rId4">
            <a:alphaModFix/>
          </a:blip>
          <a:stretch>
            <a:fillRect/>
          </a:stretch>
        </p:blipFill>
        <p:spPr>
          <a:xfrm>
            <a:off x="6609125" y="1939887"/>
            <a:ext cx="1238000" cy="1216275"/>
          </a:xfrm>
          <a:prstGeom prst="rect">
            <a:avLst/>
          </a:prstGeom>
          <a:noFill/>
          <a:ln>
            <a:noFill/>
          </a:ln>
        </p:spPr>
      </p:pic>
      <p:pic>
        <p:nvPicPr>
          <p:cNvPr id="381" name="Google Shape;381;p95"/>
          <p:cNvPicPr preferRelativeResize="0"/>
          <p:nvPr/>
        </p:nvPicPr>
        <p:blipFill>
          <a:blip r:embed="rId5">
            <a:alphaModFix/>
          </a:blip>
          <a:stretch>
            <a:fillRect/>
          </a:stretch>
        </p:blipFill>
        <p:spPr>
          <a:xfrm>
            <a:off x="6550250" y="3599675"/>
            <a:ext cx="1355750" cy="86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387" name="Google Shape;387;p96"/>
          <p:cNvSpPr txBox="1"/>
          <p:nvPr/>
        </p:nvSpPr>
        <p:spPr>
          <a:xfrm>
            <a:off x="473350" y="1404525"/>
            <a:ext cx="77070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2"/>
                </a:solidFill>
                <a:latin typeface="DM Sans"/>
                <a:ea typeface="DM Sans"/>
                <a:cs typeface="DM Sans"/>
                <a:sym typeface="DM Sans"/>
              </a:rPr>
              <a:t>La práctica hace al maestro</a:t>
            </a:r>
            <a:r>
              <a:rPr lang="es" sz="2500">
                <a:solidFill>
                  <a:schemeClr val="lt2"/>
                </a:solidFill>
                <a:latin typeface="DM Sans"/>
                <a:ea typeface="DM Sans"/>
                <a:cs typeface="DM Sans"/>
                <a:sym typeface="DM Sans"/>
              </a:rPr>
              <a:t>… si consideras que aún necesitas practicar algún aspecto de los skills mencionados, siempre puedes repasar las clases previas. Sin embargo, esto no significa que no puedas avanzar. </a:t>
            </a:r>
            <a:endParaRPr sz="2500">
              <a:solidFill>
                <a:schemeClr val="l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500">
                <a:solidFill>
                  <a:schemeClr val="accent6"/>
                </a:solidFill>
                <a:latin typeface="DM Sans"/>
                <a:ea typeface="DM Sans"/>
                <a:cs typeface="DM Sans"/>
                <a:sym typeface="DM Sans"/>
              </a:rPr>
              <a:t>¡Esta práctica integradora te ayudará a sentirte más seguro en estos temas!</a:t>
            </a:r>
            <a:endParaRPr b="1" i="0" sz="2500" u="none" cap="none" strike="noStrike">
              <a:solidFill>
                <a:schemeClr val="accent6"/>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97"/>
          <p:cNvSpPr txBox="1"/>
          <p:nvPr/>
        </p:nvSpPr>
        <p:spPr>
          <a:xfrm>
            <a:off x="501450" y="285275"/>
            <a:ext cx="4978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Desarrollo de esta práctica integradora</a:t>
            </a:r>
            <a:endParaRPr b="1" i="0" sz="4000" u="none" cap="none" strike="noStrike">
              <a:solidFill>
                <a:schemeClr val="dk1"/>
              </a:solidFill>
              <a:latin typeface="DM Sans"/>
              <a:ea typeface="DM Sans"/>
              <a:cs typeface="DM Sans"/>
              <a:sym typeface="DM Sans"/>
            </a:endParaRPr>
          </a:p>
        </p:txBody>
      </p:sp>
      <p:sp>
        <p:nvSpPr>
          <p:cNvPr id="393" name="Google Shape;393;p97"/>
          <p:cNvSpPr txBox="1"/>
          <p:nvPr/>
        </p:nvSpPr>
        <p:spPr>
          <a:xfrm>
            <a:off x="1049225" y="2999100"/>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Aplicación de un logger que utilice múltiples transportes</a:t>
            </a:r>
            <a:endParaRPr b="0" i="0" sz="1350" u="none" cap="none" strike="noStrike">
              <a:solidFill>
                <a:srgbClr val="000000"/>
              </a:solidFill>
              <a:latin typeface="DM Sans"/>
              <a:ea typeface="DM Sans"/>
              <a:cs typeface="DM Sans"/>
              <a:sym typeface="DM Sans"/>
            </a:endParaRPr>
          </a:p>
        </p:txBody>
      </p:sp>
      <p:sp>
        <p:nvSpPr>
          <p:cNvPr id="394" name="Google Shape;394;p97"/>
          <p:cNvSpPr txBox="1"/>
          <p:nvPr/>
        </p:nvSpPr>
        <p:spPr>
          <a:xfrm>
            <a:off x="3596550" y="29991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Documentación elemental del proyecto en cuanto a sus elementos principales</a:t>
            </a:r>
            <a:endParaRPr b="0" i="0" sz="1350" u="none" cap="none" strike="noStrike">
              <a:solidFill>
                <a:srgbClr val="000000"/>
              </a:solidFill>
              <a:latin typeface="DM Sans"/>
              <a:ea typeface="DM Sans"/>
              <a:cs typeface="DM Sans"/>
              <a:sym typeface="DM Sans"/>
            </a:endParaRPr>
          </a:p>
        </p:txBody>
      </p:sp>
      <p:sp>
        <p:nvSpPr>
          <p:cNvPr id="395" name="Google Shape;395;p97"/>
          <p:cNvSpPr txBox="1"/>
          <p:nvPr/>
        </p:nvSpPr>
        <p:spPr>
          <a:xfrm>
            <a:off x="6143875" y="29991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Testeo de funcionalidades principales de los módulos por separado e integrados.</a:t>
            </a:r>
            <a:endParaRPr b="0" i="0" sz="1350" u="none" cap="none" strike="noStrike">
              <a:solidFill>
                <a:srgbClr val="000000"/>
              </a:solidFill>
              <a:latin typeface="DM Sans"/>
              <a:ea typeface="DM Sans"/>
              <a:cs typeface="DM Sans"/>
              <a:sym typeface="DM Sans"/>
            </a:endParaRPr>
          </a:p>
        </p:txBody>
      </p:sp>
      <p:pic>
        <p:nvPicPr>
          <p:cNvPr id="396" name="Google Shape;396;p97"/>
          <p:cNvPicPr preferRelativeResize="0"/>
          <p:nvPr/>
        </p:nvPicPr>
        <p:blipFill>
          <a:blip r:embed="rId3">
            <a:alphaModFix/>
          </a:blip>
          <a:stretch>
            <a:fillRect/>
          </a:stretch>
        </p:blipFill>
        <p:spPr>
          <a:xfrm>
            <a:off x="6014050" y="62413"/>
            <a:ext cx="2292826" cy="2292826"/>
          </a:xfrm>
          <a:prstGeom prst="rect">
            <a:avLst/>
          </a:prstGeom>
          <a:noFill/>
          <a:ln>
            <a:noFill/>
          </a:ln>
        </p:spPr>
      </p:pic>
      <p:sp>
        <p:nvSpPr>
          <p:cNvPr id="397" name="Google Shape;397;p97"/>
          <p:cNvSpPr/>
          <p:nvPr/>
        </p:nvSpPr>
        <p:spPr>
          <a:xfrm>
            <a:off x="4278440" y="2341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7"/>
          <p:cNvSpPr/>
          <p:nvPr/>
        </p:nvSpPr>
        <p:spPr>
          <a:xfrm>
            <a:off x="6825776" y="2341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97"/>
          <p:cNvCxnSpPr>
            <a:stCxn id="400" idx="6"/>
            <a:endCxn id="397" idx="2"/>
          </p:cNvCxnSpPr>
          <p:nvPr/>
        </p:nvCxnSpPr>
        <p:spPr>
          <a:xfrm>
            <a:off x="2318213" y="2635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01" name="Google Shape;401;p97"/>
          <p:cNvCxnSpPr>
            <a:stCxn id="397" idx="6"/>
            <a:endCxn id="398" idx="2"/>
          </p:cNvCxnSpPr>
          <p:nvPr/>
        </p:nvCxnSpPr>
        <p:spPr>
          <a:xfrm>
            <a:off x="4865540" y="2635004"/>
            <a:ext cx="1960200" cy="0"/>
          </a:xfrm>
          <a:prstGeom prst="straightConnector1">
            <a:avLst/>
          </a:prstGeom>
          <a:noFill/>
          <a:ln cap="flat" cmpd="sng" w="9525">
            <a:solidFill>
              <a:srgbClr val="EAFF6A"/>
            </a:solidFill>
            <a:prstDash val="solid"/>
            <a:round/>
            <a:headEnd len="med" w="med" type="none"/>
            <a:tailEnd len="med" w="med" type="none"/>
          </a:ln>
        </p:spPr>
      </p:cxnSp>
      <p:sp>
        <p:nvSpPr>
          <p:cNvPr id="402" name="Google Shape;402;p97"/>
          <p:cNvSpPr txBox="1"/>
          <p:nvPr/>
        </p:nvSpPr>
        <p:spPr>
          <a:xfrm>
            <a:off x="43648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2</a:t>
            </a:r>
            <a:endParaRPr b="1" sz="3000">
              <a:solidFill>
                <a:srgbClr val="000000"/>
              </a:solidFill>
              <a:latin typeface="DM Sans"/>
              <a:ea typeface="DM Sans"/>
              <a:cs typeface="DM Sans"/>
              <a:sym typeface="DM Sans"/>
            </a:endParaRPr>
          </a:p>
        </p:txBody>
      </p:sp>
      <p:sp>
        <p:nvSpPr>
          <p:cNvPr id="403" name="Google Shape;403;p97"/>
          <p:cNvSpPr txBox="1"/>
          <p:nvPr/>
        </p:nvSpPr>
        <p:spPr>
          <a:xfrm>
            <a:off x="69121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nvGrpSpPr>
          <p:cNvPr id="404" name="Google Shape;404;p97"/>
          <p:cNvGrpSpPr/>
          <p:nvPr/>
        </p:nvGrpSpPr>
        <p:grpSpPr>
          <a:xfrm>
            <a:off x="1731113" y="2334850"/>
            <a:ext cx="587100" cy="600300"/>
            <a:chOff x="1731113" y="1953850"/>
            <a:chExt cx="587100" cy="600300"/>
          </a:xfrm>
        </p:grpSpPr>
        <p:sp>
          <p:nvSpPr>
            <p:cNvPr id="400" name="Google Shape;400;p9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9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t>
            </a:r>
            <a:r>
              <a:rPr b="1" lang="es" sz="4000">
                <a:solidFill>
                  <a:srgbClr val="EAFF6A"/>
                </a:solidFill>
                <a:latin typeface="DM Sans"/>
                <a:ea typeface="DM Sans"/>
                <a:cs typeface="DM Sans"/>
                <a:sym typeface="DM Sans"/>
              </a:rPr>
              <a:t>Comenzamos</a:t>
            </a:r>
            <a:r>
              <a:rPr b="1" lang="es" sz="4000">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de integración sobre tu ecommerce</a:t>
            </a:r>
            <a:endParaRPr b="1" i="0" sz="4000" u="none" cap="none" strike="noStrike">
              <a:solidFill>
                <a:schemeClr val="dk1"/>
              </a:solidFill>
              <a:highlight>
                <a:srgbClr val="EAFF6A"/>
              </a:highlight>
              <a:latin typeface="DM Sans"/>
              <a:ea typeface="DM Sans"/>
              <a:cs typeface="DM Sans"/>
              <a:sym typeface="DM Sans"/>
            </a:endParaRPr>
          </a:p>
        </p:txBody>
      </p:sp>
      <p:grpSp>
        <p:nvGrpSpPr>
          <p:cNvPr id="416" name="Google Shape;416;p99"/>
          <p:cNvGrpSpPr/>
          <p:nvPr/>
        </p:nvGrpSpPr>
        <p:grpSpPr>
          <a:xfrm>
            <a:off x="4032278" y="991001"/>
            <a:ext cx="898548" cy="898574"/>
            <a:chOff x="7203613" y="720174"/>
            <a:chExt cx="254100" cy="254100"/>
          </a:xfrm>
        </p:grpSpPr>
        <p:sp>
          <p:nvSpPr>
            <p:cNvPr id="417" name="Google Shape;417;p99"/>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99"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00"/>
          <p:cNvSpPr txBox="1"/>
          <p:nvPr/>
        </p:nvSpPr>
        <p:spPr>
          <a:xfrm>
            <a:off x="415050" y="1614275"/>
            <a:ext cx="8313900" cy="321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latin typeface="DM Sans"/>
                <a:ea typeface="DM Sans"/>
                <a:cs typeface="DM Sans"/>
                <a:sym typeface="DM Sans"/>
              </a:rPr>
              <a:t>Con base en el proyecto que venimos desarrollando, toca solidificar algunos procesos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Mover la ruta suelta </a:t>
            </a:r>
            <a:r>
              <a:rPr b="1" i="1" lang="es" sz="1350">
                <a:solidFill>
                  <a:schemeClr val="dk1"/>
                </a:solidFill>
                <a:latin typeface="DM Sans"/>
                <a:ea typeface="DM Sans"/>
                <a:cs typeface="DM Sans"/>
                <a:sym typeface="DM Sans"/>
              </a:rPr>
              <a:t>/api/users/premium/:uid </a:t>
            </a:r>
            <a:r>
              <a:rPr lang="es" sz="1350">
                <a:solidFill>
                  <a:schemeClr val="dk1"/>
                </a:solidFill>
                <a:latin typeface="DM Sans"/>
                <a:ea typeface="DM Sans"/>
                <a:cs typeface="DM Sans"/>
                <a:sym typeface="DM Sans"/>
              </a:rPr>
              <a:t>a un router específico para usuarios en /api/users/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Modificar el modelo de User para que cuente con una nueva propiedad “documents” el cual será un array que contenga los objetos con las siguientes propiedades</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name: String (Nombre del documento).</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reference: String (link al documento).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	No es necesario crear un nuevo modelo de Mongoose para éste.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Además, agregar una propiedad al usuario llamada “last_connection”, la cual deberá modificarse cada vez que el usuario realice un proceso de login y logout</a:t>
            </a:r>
            <a:endParaRPr sz="1350">
              <a:solidFill>
                <a:schemeClr val="dk1"/>
              </a:solidFill>
              <a:latin typeface="DM Sans"/>
              <a:ea typeface="DM Sans"/>
              <a:cs typeface="DM Sans"/>
              <a:sym typeface="DM Sans"/>
            </a:endParaRPr>
          </a:p>
        </p:txBody>
      </p:sp>
      <p:pic>
        <p:nvPicPr>
          <p:cNvPr id="424" name="Google Shape;424;p10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25" name="Google Shape;425;p100"/>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426" name="Google Shape;426;p100"/>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100"/>
          <p:cNvGrpSpPr/>
          <p:nvPr/>
        </p:nvGrpSpPr>
        <p:grpSpPr>
          <a:xfrm>
            <a:off x="419406" y="468192"/>
            <a:ext cx="431081" cy="431106"/>
            <a:chOff x="7203613" y="720174"/>
            <a:chExt cx="254100" cy="254100"/>
          </a:xfrm>
        </p:grpSpPr>
        <p:sp>
          <p:nvSpPr>
            <p:cNvPr id="428" name="Google Shape;428;p100"/>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100"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10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35" name="Google Shape;435;p101"/>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436" name="Google Shape;436;p101"/>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1"/>
          <p:cNvSpPr txBox="1"/>
          <p:nvPr/>
        </p:nvSpPr>
        <p:spPr>
          <a:xfrm>
            <a:off x="537975" y="1077925"/>
            <a:ext cx="7643700" cy="38058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2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327025" lvl="0" marL="457200" marR="0" rtl="0" algn="l">
              <a:lnSpc>
                <a:spcPct val="100000"/>
              </a:lnSpc>
              <a:spcBef>
                <a:spcPts val="0"/>
              </a:spcBef>
              <a:spcAft>
                <a:spcPts val="0"/>
              </a:spcAft>
              <a:buClr>
                <a:schemeClr val="accent5"/>
              </a:buClr>
              <a:buSzPts val="1550"/>
              <a:buFont typeface="DM Sans"/>
              <a:buChar char="✓"/>
            </a:pPr>
            <a:r>
              <a:rPr lang="es" sz="1350">
                <a:solidFill>
                  <a:schemeClr val="dk1"/>
                </a:solidFill>
                <a:latin typeface="DM Sans"/>
                <a:ea typeface="DM Sans"/>
                <a:cs typeface="DM Sans"/>
                <a:sym typeface="DM Sans"/>
              </a:rPr>
              <a:t>Crear un endpoint en el router de usuarios </a:t>
            </a:r>
            <a:r>
              <a:rPr b="1" i="1" lang="es" sz="1350">
                <a:solidFill>
                  <a:schemeClr val="dk1"/>
                </a:solidFill>
                <a:latin typeface="DM Sans"/>
                <a:ea typeface="DM Sans"/>
                <a:cs typeface="DM Sans"/>
                <a:sym typeface="DM Sans"/>
              </a:rPr>
              <a:t>api/users/:uid/documents</a:t>
            </a:r>
            <a:r>
              <a:rPr lang="es" sz="1350">
                <a:solidFill>
                  <a:schemeClr val="dk1"/>
                </a:solidFill>
                <a:latin typeface="DM Sans"/>
                <a:ea typeface="DM Sans"/>
                <a:cs typeface="DM Sans"/>
                <a:sym typeface="DM Sans"/>
              </a:rPr>
              <a:t> con el método POST que permita subir uno o múltiples archivos. Utilizar el middleware de Multer para poder recibir los documentos que se carguen y actualizar en el usuario su status para hacer saber que ya subió algún documento en particular.</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El middleware de multer deberá estar modificado para que pueda guardar en diferentes carpetas los diferentes archivos que se suban.</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Si se sube una imagen de perfil, deberá guardarlo en una carpeta </a:t>
            </a:r>
            <a:r>
              <a:rPr b="1" i="1" lang="es" sz="1350">
                <a:solidFill>
                  <a:schemeClr val="dk1"/>
                </a:solidFill>
                <a:latin typeface="DM Sans"/>
                <a:ea typeface="DM Sans"/>
                <a:cs typeface="DM Sans"/>
                <a:sym typeface="DM Sans"/>
              </a:rPr>
              <a:t>profiles</a:t>
            </a:r>
            <a:r>
              <a:rPr lang="es" sz="1350">
                <a:solidFill>
                  <a:schemeClr val="dk1"/>
                </a:solidFill>
                <a:latin typeface="DM Sans"/>
                <a:ea typeface="DM Sans"/>
                <a:cs typeface="DM Sans"/>
                <a:sym typeface="DM Sans"/>
              </a:rPr>
              <a:t>, en caso de recibir la imagen de un producto, deberá guardarlo en una carpeta </a:t>
            </a:r>
            <a:r>
              <a:rPr b="1" i="1" lang="es" sz="1350">
                <a:solidFill>
                  <a:schemeClr val="dk1"/>
                </a:solidFill>
                <a:latin typeface="DM Sans"/>
                <a:ea typeface="DM Sans"/>
                <a:cs typeface="DM Sans"/>
                <a:sym typeface="DM Sans"/>
              </a:rPr>
              <a:t>products</a:t>
            </a:r>
            <a:r>
              <a:rPr lang="es" sz="1350">
                <a:solidFill>
                  <a:schemeClr val="dk1"/>
                </a:solidFill>
                <a:latin typeface="DM Sans"/>
                <a:ea typeface="DM Sans"/>
                <a:cs typeface="DM Sans"/>
                <a:sym typeface="DM Sans"/>
              </a:rPr>
              <a:t>, mientras que ahora al cargar un documento, multer los guardará en una carpeta </a:t>
            </a:r>
            <a:r>
              <a:rPr b="1" i="1" lang="es" sz="1350">
                <a:solidFill>
                  <a:schemeClr val="dk1"/>
                </a:solidFill>
                <a:latin typeface="DM Sans"/>
                <a:ea typeface="DM Sans"/>
                <a:cs typeface="DM Sans"/>
                <a:sym typeface="DM Sans"/>
              </a:rPr>
              <a:t>documents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Modificar el endpoint </a:t>
            </a:r>
            <a:r>
              <a:rPr b="1" i="1" lang="es" sz="1350">
                <a:solidFill>
                  <a:schemeClr val="dk1"/>
                </a:solidFill>
                <a:latin typeface="DM Sans"/>
                <a:ea typeface="DM Sans"/>
                <a:cs typeface="DM Sans"/>
                <a:sym typeface="DM Sans"/>
              </a:rPr>
              <a:t>/api/users/premium/:uid  </a:t>
            </a:r>
            <a:r>
              <a:rPr lang="es" sz="1350">
                <a:solidFill>
                  <a:schemeClr val="dk1"/>
                </a:solidFill>
                <a:latin typeface="DM Sans"/>
                <a:ea typeface="DM Sans"/>
                <a:cs typeface="DM Sans"/>
                <a:sym typeface="DM Sans"/>
              </a:rPr>
              <a:t> para que sólo actualice al usuario a premium si ya ha cargado los siguientes documentos:</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Identificación, Comprobante de domicilio, Comprobante de estado de cuenta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p:txBody>
      </p:sp>
      <p:grpSp>
        <p:nvGrpSpPr>
          <p:cNvPr id="438" name="Google Shape;438;p101"/>
          <p:cNvGrpSpPr/>
          <p:nvPr/>
        </p:nvGrpSpPr>
        <p:grpSpPr>
          <a:xfrm>
            <a:off x="419406" y="468192"/>
            <a:ext cx="431081" cy="431106"/>
            <a:chOff x="7203613" y="720174"/>
            <a:chExt cx="254100" cy="254100"/>
          </a:xfrm>
        </p:grpSpPr>
        <p:sp>
          <p:nvSpPr>
            <p:cNvPr id="439" name="Google Shape;439;p101"/>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4"/>
          <p:cNvSpPr txBox="1"/>
          <p:nvPr/>
        </p:nvSpPr>
        <p:spPr>
          <a:xfrm>
            <a:off x="476550" y="2252975"/>
            <a:ext cx="80868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Práctica integradora &amp; Product Cloud: Despliegue de nuestra aplicación</a:t>
            </a:r>
            <a:endParaRPr b="1" i="0" sz="4000" u="none" cap="none" strike="noStrike">
              <a:solidFill>
                <a:srgbClr val="EAFF6A"/>
              </a:solidFill>
              <a:latin typeface="DM Sans"/>
              <a:ea typeface="DM Sans"/>
              <a:cs typeface="DM Sans"/>
              <a:sym typeface="DM Sans"/>
            </a:endParaRPr>
          </a:p>
        </p:txBody>
      </p:sp>
      <p:sp>
        <p:nvSpPr>
          <p:cNvPr id="281" name="Google Shape;281;p8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23.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10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6" name="Google Shape;446;p102"/>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2"/>
          <p:cNvSpPr txBox="1"/>
          <p:nvPr/>
        </p:nvSpPr>
        <p:spPr>
          <a:xfrm>
            <a:off x="549400" y="2842425"/>
            <a:ext cx="8123700" cy="1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Link al repositorio de GitHub con el proyecto completo (no incluir node_modules).</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Corrobora que los usuarios que hayan pasado a premium tengan mayores privilegios de acceso que un usuario normal.</a:t>
            </a:r>
            <a:endParaRPr sz="1150">
              <a:solidFill>
                <a:srgbClr val="999999"/>
              </a:solidFill>
              <a:latin typeface="DM Sans"/>
              <a:ea typeface="DM Sans"/>
              <a:cs typeface="DM Sans"/>
              <a:sym typeface="DM Sans"/>
            </a:endParaRPr>
          </a:p>
        </p:txBody>
      </p:sp>
      <p:grpSp>
        <p:nvGrpSpPr>
          <p:cNvPr id="448" name="Google Shape;448;p102"/>
          <p:cNvGrpSpPr/>
          <p:nvPr/>
        </p:nvGrpSpPr>
        <p:grpSpPr>
          <a:xfrm>
            <a:off x="419406" y="468192"/>
            <a:ext cx="431081" cy="431106"/>
            <a:chOff x="7203613" y="720174"/>
            <a:chExt cx="254100" cy="254100"/>
          </a:xfrm>
        </p:grpSpPr>
        <p:sp>
          <p:nvSpPr>
            <p:cNvPr id="449" name="Google Shape;449;p10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102"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451" name="Google Shape;451;p102"/>
          <p:cNvSpPr txBox="1"/>
          <p:nvPr/>
        </p:nvSpPr>
        <p:spPr>
          <a:xfrm>
            <a:off x="494775" y="1330075"/>
            <a:ext cx="8343000" cy="1623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En caso de llamar al endpoint, si no se ha terminado de cargar la documentación, devolver un error indicando que el usuario no ha terminado de procesar su documentación.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(Sólo si quiere pasar de user a premium, no al revés)</a:t>
            </a:r>
            <a:endParaRPr sz="1150">
              <a:solidFill>
                <a:schemeClr val="dk1"/>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250">
              <a:solidFill>
                <a:srgbClr val="999999"/>
              </a:solidFill>
              <a:latin typeface="DM Sans"/>
              <a:ea typeface="DM Sans"/>
              <a:cs typeface="DM Sans"/>
              <a:sym typeface="DM Sans"/>
            </a:endParaRPr>
          </a:p>
        </p:txBody>
      </p:sp>
      <p:sp>
        <p:nvSpPr>
          <p:cNvPr id="452" name="Google Shape;452;p102"/>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
            </a:r>
            <a:r>
              <a:rPr b="1" lang="es" sz="4000">
                <a:solidFill>
                  <a:schemeClr val="dk1"/>
                </a:solidFill>
                <a:latin typeface="DM Sans"/>
                <a:ea typeface="DM Sans"/>
                <a:cs typeface="DM Sans"/>
                <a:sym typeface="DM Sans"/>
              </a:rPr>
              <a:t>Dudas, p</a:t>
            </a:r>
            <a:r>
              <a:rPr b="1" i="0" lang="es" sz="4000" u="none" cap="none" strike="noStrike">
                <a:solidFill>
                  <a:schemeClr val="dk1"/>
                </a:solidFill>
                <a:latin typeface="DM Sans"/>
                <a:ea typeface="DM Sans"/>
                <a:cs typeface="DM Sans"/>
                <a:sym typeface="DM Sans"/>
              </a:rPr>
              <a:t>reguntas, consultas?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0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63" name="Google Shape;463;p10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105"/>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469" name="Google Shape;469;p105"/>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470" name="Google Shape;470;p105"/>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471" name="Google Shape;471;p10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472" name="Google Shape;472;p105"/>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23 - Parte I</a:t>
            </a:r>
            <a:endParaRPr i="0" sz="1600" u="none" cap="none" strike="noStrike">
              <a:solidFill>
                <a:schemeClr val="lt1"/>
              </a:solidFill>
              <a:latin typeface="DM Sans"/>
              <a:ea typeface="DM Sans"/>
              <a:cs typeface="DM Sans"/>
              <a:sym typeface="DM Sans"/>
            </a:endParaRPr>
          </a:p>
        </p:txBody>
      </p:sp>
      <p:cxnSp>
        <p:nvCxnSpPr>
          <p:cNvPr id="473" name="Google Shape;473;p105"/>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474" name="Google Shape;474;p105"/>
          <p:cNvSpPr txBox="1"/>
          <p:nvPr/>
        </p:nvSpPr>
        <p:spPr>
          <a:xfrm>
            <a:off x="1470013" y="189890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Cuarta Práctica Integradora</a:t>
            </a:r>
            <a:endParaRPr b="1" i="0" sz="1500" u="none" cap="none" strike="noStrike">
              <a:solidFill>
                <a:srgbClr val="999999"/>
              </a:solidFill>
              <a:latin typeface="DM Sans"/>
              <a:ea typeface="DM Sans"/>
              <a:cs typeface="DM Sans"/>
              <a:sym typeface="DM Sans"/>
            </a:endParaRPr>
          </a:p>
        </p:txBody>
      </p:sp>
      <p:sp>
        <p:nvSpPr>
          <p:cNvPr id="475" name="Google Shape;475;p105"/>
          <p:cNvSpPr txBox="1"/>
          <p:nvPr/>
        </p:nvSpPr>
        <p:spPr>
          <a:xfrm>
            <a:off x="3668000" y="14016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23 - Parte II</a:t>
            </a:r>
            <a:endParaRPr b="1" i="0" sz="1600" u="none" cap="none" strike="noStrike">
              <a:solidFill>
                <a:srgbClr val="FFFFFF"/>
              </a:solidFill>
              <a:latin typeface="DM Sans"/>
              <a:ea typeface="DM Sans"/>
              <a:cs typeface="DM Sans"/>
              <a:sym typeface="DM Sans"/>
            </a:endParaRPr>
          </a:p>
        </p:txBody>
      </p:sp>
      <p:cxnSp>
        <p:nvCxnSpPr>
          <p:cNvPr id="476" name="Google Shape;476;p105"/>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477" name="Google Shape;477;p105"/>
          <p:cNvSpPr txBox="1"/>
          <p:nvPr/>
        </p:nvSpPr>
        <p:spPr>
          <a:xfrm>
            <a:off x="3668000" y="18873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Product Cloud: Despliegue de nuestro aplicativo</a:t>
            </a:r>
            <a:endParaRPr b="1" sz="1500">
              <a:solidFill>
                <a:srgbClr val="EAFF6A"/>
              </a:solidFill>
              <a:latin typeface="DM Sans"/>
              <a:ea typeface="DM Sans"/>
              <a:cs typeface="DM Sans"/>
              <a:sym typeface="DM Sans"/>
            </a:endParaRPr>
          </a:p>
        </p:txBody>
      </p:sp>
      <p:cxnSp>
        <p:nvCxnSpPr>
          <p:cNvPr id="478" name="Google Shape;478;p105"/>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479" name="Google Shape;479;p105"/>
          <p:cNvCxnSpPr/>
          <p:nvPr/>
        </p:nvCxnSpPr>
        <p:spPr>
          <a:xfrm>
            <a:off x="3743163" y="1829125"/>
            <a:ext cx="1778400" cy="0"/>
          </a:xfrm>
          <a:prstGeom prst="straightConnector1">
            <a:avLst/>
          </a:prstGeom>
          <a:noFill/>
          <a:ln cap="flat" cmpd="sng" w="9525">
            <a:solidFill>
              <a:srgbClr val="434343"/>
            </a:solidFill>
            <a:prstDash val="solid"/>
            <a:round/>
            <a:headEnd len="sm" w="sm" type="none"/>
            <a:tailEnd len="sm" w="sm" type="none"/>
          </a:ln>
        </p:spPr>
      </p:cxnSp>
      <p:sp>
        <p:nvSpPr>
          <p:cNvPr id="480" name="Google Shape;480;p105"/>
          <p:cNvSpPr txBox="1"/>
          <p:nvPr/>
        </p:nvSpPr>
        <p:spPr>
          <a:xfrm>
            <a:off x="3613775" y="2732100"/>
            <a:ext cx="20427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Despliegue de nuestro aplicativo</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Configuración de pipeline en Railway.app</a:t>
            </a:r>
            <a:endParaRPr sz="12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sp>
        <p:nvSpPr>
          <p:cNvPr id="481" name="Google Shape;481;p105"/>
          <p:cNvSpPr txBox="1"/>
          <p:nvPr/>
        </p:nvSpPr>
        <p:spPr>
          <a:xfrm>
            <a:off x="1497600" y="2732100"/>
            <a:ext cx="19287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482" name="Google Shape;482;p105"/>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483" name="Google Shape;483;p105"/>
          <p:cNvSpPr txBox="1"/>
          <p:nvPr/>
        </p:nvSpPr>
        <p:spPr>
          <a:xfrm>
            <a:off x="5865988" y="14807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24</a:t>
            </a:r>
            <a:endParaRPr i="0" sz="1600" u="none" cap="none" strike="noStrike">
              <a:solidFill>
                <a:schemeClr val="lt1"/>
              </a:solidFill>
              <a:latin typeface="DM Sans"/>
              <a:ea typeface="DM Sans"/>
              <a:cs typeface="DM Sans"/>
              <a:sym typeface="DM Sans"/>
            </a:endParaRPr>
          </a:p>
        </p:txBody>
      </p:sp>
      <p:cxnSp>
        <p:nvCxnSpPr>
          <p:cNvPr id="484" name="Google Shape;484;p105"/>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485" name="Google Shape;485;p105"/>
          <p:cNvSpPr txBox="1"/>
          <p:nvPr/>
        </p:nvSpPr>
        <p:spPr>
          <a:xfrm>
            <a:off x="5953713" y="201440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Pasarelas de pago</a:t>
            </a:r>
            <a:endParaRPr b="1" sz="1500">
              <a:solidFill>
                <a:srgbClr val="999999"/>
              </a:solidFill>
              <a:latin typeface="DM Sans"/>
              <a:ea typeface="DM Sans"/>
              <a:cs typeface="DM Sans"/>
              <a:sym typeface="DM Sans"/>
            </a:endParaRPr>
          </a:p>
        </p:txBody>
      </p:sp>
      <p:cxnSp>
        <p:nvCxnSpPr>
          <p:cNvPr id="486" name="Google Shape;486;p105"/>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487" name="Google Shape;487;p105"/>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488" name="Google Shape;488;p105"/>
          <p:cNvSpPr txBox="1"/>
          <p:nvPr/>
        </p:nvSpPr>
        <p:spPr>
          <a:xfrm>
            <a:off x="1586388" y="2960700"/>
            <a:ext cx="1732500" cy="1262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Skills</a:t>
            </a:r>
            <a:endParaRPr sz="1200">
              <a:solidFill>
                <a:srgbClr val="B7B7B7"/>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Práctica integradora</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100"/>
              <a:buFont typeface="Arial"/>
              <a:buNone/>
            </a:pPr>
            <a:r>
              <a:t/>
            </a:r>
            <a:endParaRPr sz="11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B7B7B7"/>
              </a:solidFill>
              <a:latin typeface="DM Sans"/>
              <a:ea typeface="DM Sans"/>
              <a:cs typeface="DM Sans"/>
              <a:sym typeface="DM Sans"/>
            </a:endParaRPr>
          </a:p>
        </p:txBody>
      </p:sp>
      <p:sp>
        <p:nvSpPr>
          <p:cNvPr id="489" name="Google Shape;489;p105"/>
          <p:cNvSpPr txBox="1"/>
          <p:nvPr/>
        </p:nvSpPr>
        <p:spPr>
          <a:xfrm>
            <a:off x="5943563" y="2732100"/>
            <a:ext cx="17325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Cerramos nuestra app</a:t>
            </a:r>
            <a:endParaRPr sz="1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06"/>
          <p:cNvSpPr txBox="1"/>
          <p:nvPr/>
        </p:nvSpPr>
        <p:spPr>
          <a:xfrm>
            <a:off x="501450" y="64165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II</a:t>
            </a:r>
            <a:endParaRPr b="1" sz="3000">
              <a:solidFill>
                <a:srgbClr val="EAFF6A"/>
              </a:solidFill>
              <a:latin typeface="DM Sans"/>
              <a:ea typeface="DM Sans"/>
              <a:cs typeface="DM Sans"/>
              <a:sym typeface="DM Sans"/>
            </a:endParaRPr>
          </a:p>
        </p:txBody>
      </p:sp>
      <p:pic>
        <p:nvPicPr>
          <p:cNvPr id="495" name="Google Shape;495;p106"/>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496" name="Google Shape;496;p106"/>
          <p:cNvSpPr txBox="1"/>
          <p:nvPr/>
        </p:nvSpPr>
        <p:spPr>
          <a:xfrm>
            <a:off x="2526075" y="1618625"/>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Comprender sobre el proceso de deploy de un proyecto</a:t>
            </a:r>
            <a:endParaRPr>
              <a:solidFill>
                <a:schemeClr val="lt1"/>
              </a:solidFill>
              <a:latin typeface="DM Sans"/>
              <a:ea typeface="DM Sans"/>
              <a:cs typeface="DM Sans"/>
              <a:sym typeface="DM Sans"/>
            </a:endParaRPr>
          </a:p>
        </p:txBody>
      </p:sp>
      <p:pic>
        <p:nvPicPr>
          <p:cNvPr id="497" name="Google Shape;497;p106"/>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498" name="Google Shape;498;p106"/>
          <p:cNvCxnSpPr>
            <a:stCxn id="495" idx="2"/>
            <a:endCxn id="497" idx="0"/>
          </p:cNvCxnSpPr>
          <p:nvPr/>
        </p:nvCxnSpPr>
        <p:spPr>
          <a:xfrm flipH="1" rot="-5400000">
            <a:off x="1936425" y="2252012"/>
            <a:ext cx="6702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499" name="Google Shape;499;p106"/>
          <p:cNvSpPr txBox="1"/>
          <p:nvPr/>
        </p:nvSpPr>
        <p:spPr>
          <a:xfrm>
            <a:off x="2487288" y="2378000"/>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Manejar distintas etapas de desarrollo de aplicación</a:t>
            </a:r>
            <a:endParaRPr>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0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506" name="Google Shape;506;p107"/>
          <p:cNvSpPr/>
          <p:nvPr/>
        </p:nvSpPr>
        <p:spPr>
          <a:xfrm>
            <a:off x="389800" y="10888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Despliegue</a:t>
            </a:r>
            <a:endParaRPr b="0" i="0" sz="1200" u="none" cap="none" strike="noStrike">
              <a:solidFill>
                <a:srgbClr val="FFFFFF"/>
              </a:solidFill>
              <a:latin typeface="DM Sans"/>
              <a:ea typeface="DM Sans"/>
              <a:cs typeface="DM Sans"/>
              <a:sym typeface="DM Sans"/>
            </a:endParaRPr>
          </a:p>
        </p:txBody>
      </p:sp>
      <p:sp>
        <p:nvSpPr>
          <p:cNvPr id="507" name="Google Shape;507;p107"/>
          <p:cNvSpPr/>
          <p:nvPr/>
        </p:nvSpPr>
        <p:spPr>
          <a:xfrm>
            <a:off x="2647756" y="1089300"/>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Etapas</a:t>
            </a:r>
            <a:endParaRPr b="0" i="0" sz="1200" u="none" cap="none" strike="noStrike">
              <a:solidFill>
                <a:schemeClr val="lt1"/>
              </a:solidFill>
              <a:latin typeface="DM Sans"/>
              <a:ea typeface="DM Sans"/>
              <a:cs typeface="DM Sans"/>
              <a:sym typeface="DM Sans"/>
            </a:endParaRPr>
          </a:p>
        </p:txBody>
      </p:sp>
      <p:cxnSp>
        <p:nvCxnSpPr>
          <p:cNvPr id="508" name="Google Shape;508;p107"/>
          <p:cNvCxnSpPr>
            <a:stCxn id="506" idx="3"/>
            <a:endCxn id="507" idx="1"/>
          </p:cNvCxnSpPr>
          <p:nvPr/>
        </p:nvCxnSpPr>
        <p:spPr>
          <a:xfrm>
            <a:off x="1789000" y="1378934"/>
            <a:ext cx="858900" cy="600"/>
          </a:xfrm>
          <a:prstGeom prst="bentConnector3">
            <a:avLst>
              <a:gd fmla="val 49992" name="adj1"/>
            </a:avLst>
          </a:prstGeom>
          <a:noFill/>
          <a:ln cap="flat" cmpd="sng" w="9525">
            <a:solidFill>
              <a:srgbClr val="CCCCCC"/>
            </a:solidFill>
            <a:prstDash val="solid"/>
            <a:round/>
            <a:headEnd len="sm" w="sm" type="none"/>
            <a:tailEnd len="med" w="med" type="oval"/>
          </a:ln>
        </p:spPr>
      </p:cxnSp>
      <p:cxnSp>
        <p:nvCxnSpPr>
          <p:cNvPr id="509" name="Google Shape;509;p107"/>
          <p:cNvCxnSpPr>
            <a:stCxn id="507" idx="3"/>
            <a:endCxn id="510" idx="1"/>
          </p:cNvCxnSpPr>
          <p:nvPr/>
        </p:nvCxnSpPr>
        <p:spPr>
          <a:xfrm>
            <a:off x="4244656" y="1379400"/>
            <a:ext cx="911700" cy="600"/>
          </a:xfrm>
          <a:prstGeom prst="bentConnector3">
            <a:avLst>
              <a:gd fmla="val 50005" name="adj1"/>
            </a:avLst>
          </a:prstGeom>
          <a:noFill/>
          <a:ln cap="flat" cmpd="sng" w="9525">
            <a:solidFill>
              <a:srgbClr val="CCCCCC"/>
            </a:solidFill>
            <a:prstDash val="solid"/>
            <a:round/>
            <a:headEnd len="sm" w="sm" type="none"/>
            <a:tailEnd len="med" w="med" type="oval"/>
          </a:ln>
        </p:spPr>
      </p:cxnSp>
      <p:pic>
        <p:nvPicPr>
          <p:cNvPr id="511" name="Google Shape;511;p107"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510" name="Google Shape;510;p107"/>
          <p:cNvSpPr/>
          <p:nvPr/>
        </p:nvSpPr>
        <p:spPr>
          <a:xfrm>
            <a:off x="5156456" y="108881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Etapa de desarrollo</a:t>
            </a:r>
            <a:endParaRPr b="0" i="0" sz="1200" u="none" cap="none" strike="noStrike">
              <a:solidFill>
                <a:srgbClr val="222222"/>
              </a:solidFill>
              <a:latin typeface="DM Sans"/>
              <a:ea typeface="DM Sans"/>
              <a:cs typeface="DM Sans"/>
              <a:sym typeface="DM Sans"/>
            </a:endParaRPr>
          </a:p>
        </p:txBody>
      </p:sp>
      <p:sp>
        <p:nvSpPr>
          <p:cNvPr id="512" name="Google Shape;512;p107"/>
          <p:cNvSpPr/>
          <p:nvPr/>
        </p:nvSpPr>
        <p:spPr>
          <a:xfrm>
            <a:off x="5156456" y="18489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Etapa de QA</a:t>
            </a:r>
            <a:endParaRPr b="0" i="0" sz="1200" u="none" cap="none" strike="noStrike">
              <a:solidFill>
                <a:srgbClr val="222222"/>
              </a:solidFill>
              <a:latin typeface="DM Sans"/>
              <a:ea typeface="DM Sans"/>
              <a:cs typeface="DM Sans"/>
              <a:sym typeface="DM Sans"/>
            </a:endParaRPr>
          </a:p>
        </p:txBody>
      </p:sp>
      <p:sp>
        <p:nvSpPr>
          <p:cNvPr id="513" name="Google Shape;513;p107"/>
          <p:cNvSpPr/>
          <p:nvPr/>
        </p:nvSpPr>
        <p:spPr>
          <a:xfrm>
            <a:off x="5156456" y="26091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Etapa productiva</a:t>
            </a:r>
            <a:endParaRPr b="0" i="0" sz="1200" u="none" cap="none" strike="noStrike">
              <a:solidFill>
                <a:srgbClr val="222222"/>
              </a:solidFill>
              <a:latin typeface="DM Sans"/>
              <a:ea typeface="DM Sans"/>
              <a:cs typeface="DM Sans"/>
              <a:sym typeface="DM Sans"/>
            </a:endParaRPr>
          </a:p>
        </p:txBody>
      </p:sp>
      <p:cxnSp>
        <p:nvCxnSpPr>
          <p:cNvPr id="514" name="Google Shape;514;p107"/>
          <p:cNvCxnSpPr>
            <a:endCxn id="512" idx="1"/>
          </p:cNvCxnSpPr>
          <p:nvPr/>
        </p:nvCxnSpPr>
        <p:spPr>
          <a:xfrm flipH="1" rot="-5400000">
            <a:off x="4476056" y="1458689"/>
            <a:ext cx="760500" cy="600300"/>
          </a:xfrm>
          <a:prstGeom prst="bentConnector2">
            <a:avLst/>
          </a:prstGeom>
          <a:noFill/>
          <a:ln cap="flat" cmpd="sng" w="9525">
            <a:solidFill>
              <a:srgbClr val="CCCCCC"/>
            </a:solidFill>
            <a:prstDash val="solid"/>
            <a:round/>
            <a:headEnd len="sm" w="sm" type="none"/>
            <a:tailEnd len="med" w="med" type="oval"/>
          </a:ln>
        </p:spPr>
      </p:cxnSp>
      <p:cxnSp>
        <p:nvCxnSpPr>
          <p:cNvPr id="515" name="Google Shape;515;p107"/>
          <p:cNvCxnSpPr>
            <a:endCxn id="513" idx="1"/>
          </p:cNvCxnSpPr>
          <p:nvPr/>
        </p:nvCxnSpPr>
        <p:spPr>
          <a:xfrm flipH="1" rot="-5400000">
            <a:off x="4095956" y="1838764"/>
            <a:ext cx="1520700" cy="600300"/>
          </a:xfrm>
          <a:prstGeom prst="bentConnector2">
            <a:avLst/>
          </a:prstGeom>
          <a:noFill/>
          <a:ln cap="flat" cmpd="sng" w="9525">
            <a:solidFill>
              <a:srgbClr val="CCCCCC"/>
            </a:solidFill>
            <a:prstDash val="solid"/>
            <a:round/>
            <a:headEnd len="sm" w="sm" type="none"/>
            <a:tailEnd len="med" w="med" type="oval"/>
          </a:ln>
        </p:spPr>
      </p:cxnSp>
      <p:sp>
        <p:nvSpPr>
          <p:cNvPr id="516" name="Google Shape;516;p107"/>
          <p:cNvSpPr/>
          <p:nvPr/>
        </p:nvSpPr>
        <p:spPr>
          <a:xfrm>
            <a:off x="2647756" y="3490750"/>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Herramientas</a:t>
            </a:r>
            <a:endParaRPr b="0" i="0" sz="1200" u="none" cap="none" strike="noStrike">
              <a:solidFill>
                <a:schemeClr val="lt1"/>
              </a:solidFill>
              <a:latin typeface="DM Sans"/>
              <a:ea typeface="DM Sans"/>
              <a:cs typeface="DM Sans"/>
              <a:sym typeface="DM Sans"/>
            </a:endParaRPr>
          </a:p>
        </p:txBody>
      </p:sp>
      <p:cxnSp>
        <p:nvCxnSpPr>
          <p:cNvPr id="517" name="Google Shape;517;p107"/>
          <p:cNvCxnSpPr/>
          <p:nvPr/>
        </p:nvCxnSpPr>
        <p:spPr>
          <a:xfrm>
            <a:off x="4271100" y="3780559"/>
            <a:ext cx="858900" cy="600"/>
          </a:xfrm>
          <a:prstGeom prst="bentConnector3">
            <a:avLst>
              <a:gd fmla="val 49992" name="adj1"/>
            </a:avLst>
          </a:prstGeom>
          <a:noFill/>
          <a:ln cap="flat" cmpd="sng" w="9525">
            <a:solidFill>
              <a:srgbClr val="CCCCCC"/>
            </a:solidFill>
            <a:prstDash val="solid"/>
            <a:round/>
            <a:headEnd len="sm" w="sm" type="none"/>
            <a:tailEnd len="med" w="med" type="oval"/>
          </a:ln>
        </p:spPr>
      </p:cxnSp>
      <p:sp>
        <p:nvSpPr>
          <p:cNvPr id="518" name="Google Shape;518;p107"/>
          <p:cNvSpPr/>
          <p:nvPr/>
        </p:nvSpPr>
        <p:spPr>
          <a:xfrm>
            <a:off x="5156456" y="349073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Railway.app</a:t>
            </a:r>
            <a:endParaRPr b="0" i="0" sz="1200" u="none" cap="none" strike="noStrike">
              <a:solidFill>
                <a:srgbClr val="222222"/>
              </a:solidFill>
              <a:latin typeface="DM Sans"/>
              <a:ea typeface="DM Sans"/>
              <a:cs typeface="DM Sans"/>
              <a:sym typeface="DM Sans"/>
            </a:endParaRPr>
          </a:p>
        </p:txBody>
      </p:sp>
      <p:cxnSp>
        <p:nvCxnSpPr>
          <p:cNvPr id="519" name="Google Shape;519;p107"/>
          <p:cNvCxnSpPr>
            <a:endCxn id="516" idx="0"/>
          </p:cNvCxnSpPr>
          <p:nvPr/>
        </p:nvCxnSpPr>
        <p:spPr>
          <a:xfrm flipH="1" rot="-5400000">
            <a:off x="1682206" y="1726750"/>
            <a:ext cx="1870800" cy="1657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20" name="Google Shape;520;p107"/>
          <p:cNvSpPr/>
          <p:nvPr/>
        </p:nvSpPr>
        <p:spPr>
          <a:xfrm>
            <a:off x="7157306" y="312692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Deployment</a:t>
            </a:r>
            <a:endParaRPr b="0" i="0" sz="1200" u="none" cap="none" strike="noStrike">
              <a:solidFill>
                <a:srgbClr val="222222"/>
              </a:solidFill>
              <a:latin typeface="DM Sans"/>
              <a:ea typeface="DM Sans"/>
              <a:cs typeface="DM Sans"/>
              <a:sym typeface="DM Sans"/>
            </a:endParaRPr>
          </a:p>
        </p:txBody>
      </p:sp>
      <p:sp>
        <p:nvSpPr>
          <p:cNvPr id="521" name="Google Shape;521;p107"/>
          <p:cNvSpPr/>
          <p:nvPr/>
        </p:nvSpPr>
        <p:spPr>
          <a:xfrm>
            <a:off x="7157306" y="385455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Configurar pipelines</a:t>
            </a:r>
            <a:endParaRPr b="0" i="0" sz="1200" u="none" cap="none" strike="noStrike">
              <a:solidFill>
                <a:srgbClr val="222222"/>
              </a:solidFill>
              <a:latin typeface="DM Sans"/>
              <a:ea typeface="DM Sans"/>
              <a:cs typeface="DM Sans"/>
              <a:sym typeface="DM Sans"/>
            </a:endParaRPr>
          </a:p>
        </p:txBody>
      </p:sp>
      <p:cxnSp>
        <p:nvCxnSpPr>
          <p:cNvPr id="522" name="Google Shape;522;p107"/>
          <p:cNvCxnSpPr>
            <a:stCxn id="518" idx="3"/>
            <a:endCxn id="520" idx="1"/>
          </p:cNvCxnSpPr>
          <p:nvPr/>
        </p:nvCxnSpPr>
        <p:spPr>
          <a:xfrm flipH="1" rot="10800000">
            <a:off x="6753356" y="3416939"/>
            <a:ext cx="404100" cy="3639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23" name="Google Shape;523;p107"/>
          <p:cNvCxnSpPr>
            <a:stCxn id="518" idx="3"/>
            <a:endCxn id="521" idx="1"/>
          </p:cNvCxnSpPr>
          <p:nvPr/>
        </p:nvCxnSpPr>
        <p:spPr>
          <a:xfrm>
            <a:off x="6753356" y="3780839"/>
            <a:ext cx="404100" cy="363900"/>
          </a:xfrm>
          <a:prstGeom prst="bentConnector3">
            <a:avLst>
              <a:gd fmla="val 49981"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08"/>
          <p:cNvSpPr txBox="1"/>
          <p:nvPr/>
        </p:nvSpPr>
        <p:spPr>
          <a:xfrm>
            <a:off x="812250"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Despliegue de nuestro</a:t>
            </a:r>
            <a:r>
              <a:rPr b="1" lang="es" sz="4000">
                <a:solidFill>
                  <a:schemeClr val="accent6"/>
                </a:solidFill>
                <a:latin typeface="DM Sans"/>
                <a:ea typeface="DM Sans"/>
                <a:cs typeface="DM Sans"/>
                <a:sym typeface="DM Sans"/>
              </a:rPr>
              <a:t> aplicativo</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9"/>
          <p:cNvSpPr txBox="1"/>
          <p:nvPr/>
        </p:nvSpPr>
        <p:spPr>
          <a:xfrm>
            <a:off x="475500" y="468300"/>
            <a:ext cx="60159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¿Nuestro aplicativo está listo para ser desplegado?</a:t>
            </a:r>
            <a:endParaRPr b="1" i="0" sz="4000" u="none" cap="none" strike="noStrike">
              <a:solidFill>
                <a:schemeClr val="dk1"/>
              </a:solidFill>
              <a:latin typeface="DM Sans"/>
              <a:ea typeface="DM Sans"/>
              <a:cs typeface="DM Sans"/>
              <a:sym typeface="DM Sans"/>
            </a:endParaRPr>
          </a:p>
        </p:txBody>
      </p:sp>
      <p:sp>
        <p:nvSpPr>
          <p:cNvPr id="534" name="Google Shape;534;p109"/>
          <p:cNvSpPr txBox="1"/>
          <p:nvPr/>
        </p:nvSpPr>
        <p:spPr>
          <a:xfrm>
            <a:off x="475500" y="2532000"/>
            <a:ext cx="4637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¿Cuándo podemos decir que nuestro aplicativo está finalizado? La realidad es que, dentro del mundo del desarrollo web, no podemos esperar a “terminar” un aplicativo para poder comenzar a desplegarlo.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liberación de un proyecto es algo más complejo de lo que parece, y ocupa diferentes etapas que dependen de la empresa en la cual se está trabajando. </a:t>
            </a:r>
            <a:endParaRPr sz="1350">
              <a:latin typeface="DM Sans"/>
              <a:ea typeface="DM Sans"/>
              <a:cs typeface="DM Sans"/>
              <a:sym typeface="DM Sans"/>
            </a:endParaRPr>
          </a:p>
        </p:txBody>
      </p:sp>
      <p:pic>
        <p:nvPicPr>
          <p:cNvPr id="535" name="Google Shape;535;p109"/>
          <p:cNvPicPr preferRelativeResize="0"/>
          <p:nvPr/>
        </p:nvPicPr>
        <p:blipFill>
          <a:blip r:embed="rId3">
            <a:alphaModFix/>
          </a:blip>
          <a:stretch>
            <a:fillRect/>
          </a:stretch>
        </p:blipFill>
        <p:spPr>
          <a:xfrm>
            <a:off x="5505000" y="1430876"/>
            <a:ext cx="2154375" cy="228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10"/>
          <p:cNvSpPr txBox="1"/>
          <p:nvPr/>
        </p:nvSpPr>
        <p:spPr>
          <a:xfrm>
            <a:off x="475500" y="468300"/>
            <a:ext cx="6431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Etapas en el desarrollo de aplicaciones</a:t>
            </a:r>
            <a:endParaRPr b="1" sz="4000">
              <a:solidFill>
                <a:schemeClr val="dk1"/>
              </a:solidFill>
              <a:latin typeface="DM Sans"/>
              <a:ea typeface="DM Sans"/>
              <a:cs typeface="DM Sans"/>
              <a:sym typeface="DM Sans"/>
            </a:endParaRPr>
          </a:p>
        </p:txBody>
      </p:sp>
      <p:sp>
        <p:nvSpPr>
          <p:cNvPr id="541" name="Google Shape;541;p110"/>
          <p:cNvSpPr txBox="1"/>
          <p:nvPr/>
        </p:nvSpPr>
        <p:spPr>
          <a:xfrm>
            <a:off x="475375" y="1761300"/>
            <a:ext cx="52950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se trata de sacar un proyecto al mercado, debe pasar por un conjunto de etapas, sobre las cuales se evalúan diferentes elementos para considerarse listo para el cliente.</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Las etapas varían enormemente según la forma de trabajo de cada empresa, por lo tanto, colocaremos en este punto las tres etapas principales por las cuales pasa un aplicativo: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Etapa de desarrollo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Etapa de QA</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Etapa productiva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42" name="Google Shape;542;p110"/>
          <p:cNvPicPr preferRelativeResize="0"/>
          <p:nvPr/>
        </p:nvPicPr>
        <p:blipFill>
          <a:blip r:embed="rId3">
            <a:alphaModFix/>
          </a:blip>
          <a:stretch>
            <a:fillRect/>
          </a:stretch>
        </p:blipFill>
        <p:spPr>
          <a:xfrm>
            <a:off x="5830350" y="2107675"/>
            <a:ext cx="2255400" cy="2401157"/>
          </a:xfrm>
          <a:prstGeom prst="rect">
            <a:avLst/>
          </a:prstGeom>
          <a:noFill/>
          <a:ln>
            <a:noFill/>
          </a:ln>
        </p:spPr>
      </p:pic>
      <p:sp>
        <p:nvSpPr>
          <p:cNvPr id="543" name="Google Shape;543;p110"/>
          <p:cNvSpPr/>
          <p:nvPr/>
        </p:nvSpPr>
        <p:spPr>
          <a:xfrm>
            <a:off x="6103725" y="2107675"/>
            <a:ext cx="4263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A</a:t>
            </a:r>
            <a:endParaRPr/>
          </a:p>
        </p:txBody>
      </p:sp>
      <p:sp>
        <p:nvSpPr>
          <p:cNvPr id="544" name="Google Shape;544;p110"/>
          <p:cNvSpPr/>
          <p:nvPr/>
        </p:nvSpPr>
        <p:spPr>
          <a:xfrm>
            <a:off x="7616825" y="2423350"/>
            <a:ext cx="4689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B</a:t>
            </a:r>
            <a:endParaRPr/>
          </a:p>
        </p:txBody>
      </p:sp>
      <p:sp>
        <p:nvSpPr>
          <p:cNvPr id="545" name="Google Shape;545;p110"/>
          <p:cNvSpPr/>
          <p:nvPr/>
        </p:nvSpPr>
        <p:spPr>
          <a:xfrm>
            <a:off x="7362450" y="3967850"/>
            <a:ext cx="4689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a:t>
            </a:r>
            <a:endParaRPr/>
          </a:p>
        </p:txBody>
      </p:sp>
      <p:sp>
        <p:nvSpPr>
          <p:cNvPr id="546" name="Google Shape;546;p110"/>
          <p:cNvSpPr/>
          <p:nvPr/>
        </p:nvSpPr>
        <p:spPr>
          <a:xfrm>
            <a:off x="5830350" y="3559800"/>
            <a:ext cx="4689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11"/>
          <p:cNvSpPr txBox="1"/>
          <p:nvPr/>
        </p:nvSpPr>
        <p:spPr>
          <a:xfrm>
            <a:off x="475500" y="535775"/>
            <a:ext cx="6463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 de desarrollo</a:t>
            </a:r>
            <a:endParaRPr b="1" i="0" sz="4000" u="none" cap="none" strike="noStrike">
              <a:solidFill>
                <a:schemeClr val="dk1"/>
              </a:solidFill>
              <a:latin typeface="DM Sans"/>
              <a:ea typeface="DM Sans"/>
              <a:cs typeface="DM Sans"/>
              <a:sym typeface="DM Sans"/>
            </a:endParaRPr>
          </a:p>
        </p:txBody>
      </p:sp>
      <p:sp>
        <p:nvSpPr>
          <p:cNvPr id="552" name="Google Shape;552;p111"/>
          <p:cNvSpPr txBox="1"/>
          <p:nvPr/>
        </p:nvSpPr>
        <p:spPr>
          <a:xfrm>
            <a:off x="475500" y="1649375"/>
            <a:ext cx="5304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Esta etapa está pensada para el flujo libre del desarrollador en cuanto a los cambios del aplicativo que éste pueda realizar.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En esta primera etapa, el desarrollador realiza y prueba su código en un </a:t>
            </a:r>
            <a:r>
              <a:rPr b="1" lang="es">
                <a:latin typeface="DM Sans"/>
                <a:ea typeface="DM Sans"/>
                <a:cs typeface="DM Sans"/>
                <a:sym typeface="DM Sans"/>
              </a:rPr>
              <a:t>entorno demasiado amigable. </a:t>
            </a:r>
            <a:r>
              <a:rPr lang="es">
                <a:latin typeface="DM Sans"/>
                <a:ea typeface="DM Sans"/>
                <a:cs typeface="DM Sans"/>
                <a:sym typeface="DM Sans"/>
              </a:rPr>
              <a:t> Se lo considera amigable, porque se desarrolla en el contexto que tiene en dicho momento el desarrollador, además de pasar por las pruebas elementales que el desarrollador pensó.</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highlight>
                  <a:schemeClr val="accent6"/>
                </a:highlight>
                <a:latin typeface="DM Sans"/>
                <a:ea typeface="DM Sans"/>
                <a:cs typeface="DM Sans"/>
                <a:sym typeface="DM Sans"/>
              </a:rPr>
              <a:t>Sin embargo, cuando el desarrollador está listo para decir adiós a su aplicativo, tiene que enviarlo a las siguientes etapas</a:t>
            </a:r>
            <a:endParaRPr>
              <a:highlight>
                <a:schemeClr val="accent6"/>
              </a:highlight>
              <a:latin typeface="DM Sans"/>
              <a:ea typeface="DM Sans"/>
              <a:cs typeface="DM Sans"/>
              <a:sym typeface="DM Sans"/>
            </a:endParaRPr>
          </a:p>
        </p:txBody>
      </p:sp>
      <p:pic>
        <p:nvPicPr>
          <p:cNvPr id="553" name="Google Shape;553;p111"/>
          <p:cNvPicPr preferRelativeResize="0"/>
          <p:nvPr/>
        </p:nvPicPr>
        <p:blipFill>
          <a:blip r:embed="rId3">
            <a:alphaModFix/>
          </a:blip>
          <a:stretch>
            <a:fillRect/>
          </a:stretch>
        </p:blipFill>
        <p:spPr>
          <a:xfrm>
            <a:off x="5995075" y="1510550"/>
            <a:ext cx="2266200" cy="283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85"/>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287" name="Google Shape;287;p85"/>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288" name="Google Shape;288;p85"/>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289" name="Google Shape;289;p8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290" name="Google Shape;290;p85"/>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22 - Parte II</a:t>
            </a:r>
            <a:endParaRPr i="0" sz="1600" u="none" cap="none" strike="noStrike">
              <a:solidFill>
                <a:schemeClr val="lt1"/>
              </a:solidFill>
              <a:latin typeface="DM Sans"/>
              <a:ea typeface="DM Sans"/>
              <a:cs typeface="DM Sans"/>
              <a:sym typeface="DM Sans"/>
            </a:endParaRPr>
          </a:p>
        </p:txBody>
      </p:sp>
      <p:cxnSp>
        <p:nvCxnSpPr>
          <p:cNvPr id="291" name="Google Shape;291;p85"/>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292" name="Google Shape;292;p85"/>
          <p:cNvSpPr txBox="1"/>
          <p:nvPr/>
        </p:nvSpPr>
        <p:spPr>
          <a:xfrm>
            <a:off x="1439388" y="1793050"/>
            <a:ext cx="19287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
                <a:solidFill>
                  <a:srgbClr val="999999"/>
                </a:solidFill>
                <a:latin typeface="DM Sans"/>
                <a:ea typeface="DM Sans"/>
                <a:cs typeface="DM Sans"/>
                <a:sym typeface="DM Sans"/>
              </a:rPr>
              <a:t>Frameworks de desarrollo: Nestjs (Parte II)</a:t>
            </a:r>
            <a:endParaRPr b="1">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1">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a:solidFill>
                <a:srgbClr val="999999"/>
              </a:solidFill>
              <a:latin typeface="DM Sans"/>
              <a:ea typeface="DM Sans"/>
              <a:cs typeface="DM Sans"/>
              <a:sym typeface="DM Sans"/>
            </a:endParaRPr>
          </a:p>
        </p:txBody>
      </p:sp>
      <p:sp>
        <p:nvSpPr>
          <p:cNvPr id="293" name="Google Shape;293;p85"/>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23 - Parte I</a:t>
            </a:r>
            <a:endParaRPr b="1" i="0" sz="1600" u="none" cap="none" strike="noStrike">
              <a:solidFill>
                <a:srgbClr val="FFFFFF"/>
              </a:solidFill>
              <a:latin typeface="DM Sans"/>
              <a:ea typeface="DM Sans"/>
              <a:cs typeface="DM Sans"/>
              <a:sym typeface="DM Sans"/>
            </a:endParaRPr>
          </a:p>
        </p:txBody>
      </p:sp>
      <p:cxnSp>
        <p:nvCxnSpPr>
          <p:cNvPr id="294" name="Google Shape;294;p85"/>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295" name="Google Shape;295;p85"/>
          <p:cNvSpPr txBox="1"/>
          <p:nvPr/>
        </p:nvSpPr>
        <p:spPr>
          <a:xfrm>
            <a:off x="3698075" y="19847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Segunda </a:t>
            </a:r>
            <a:r>
              <a:rPr b="1" lang="es" sz="1500">
                <a:solidFill>
                  <a:srgbClr val="EAFF6A"/>
                </a:solidFill>
                <a:latin typeface="DM Sans"/>
                <a:ea typeface="DM Sans"/>
                <a:cs typeface="DM Sans"/>
                <a:sym typeface="DM Sans"/>
              </a:rPr>
              <a:t>Práctica Integradora</a:t>
            </a:r>
            <a:endParaRPr b="1" sz="1500">
              <a:solidFill>
                <a:srgbClr val="EAFF6A"/>
              </a:solidFill>
              <a:latin typeface="DM Sans"/>
              <a:ea typeface="DM Sans"/>
              <a:cs typeface="DM Sans"/>
              <a:sym typeface="DM Sans"/>
            </a:endParaRPr>
          </a:p>
        </p:txBody>
      </p:sp>
      <p:cxnSp>
        <p:nvCxnSpPr>
          <p:cNvPr id="296" name="Google Shape;296;p85"/>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297" name="Google Shape;297;p85"/>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298" name="Google Shape;298;p85"/>
          <p:cNvSpPr txBox="1"/>
          <p:nvPr/>
        </p:nvSpPr>
        <p:spPr>
          <a:xfrm>
            <a:off x="3796188" y="2732100"/>
            <a:ext cx="1732500" cy="1262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Skills</a:t>
            </a:r>
            <a:endParaRPr sz="1200">
              <a:solidFill>
                <a:schemeClr val="lt1"/>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Práctica integradora</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1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chemeClr val="lt1"/>
              </a:solidFill>
              <a:latin typeface="DM Sans"/>
              <a:ea typeface="DM Sans"/>
              <a:cs typeface="DM Sans"/>
              <a:sym typeface="DM Sans"/>
            </a:endParaRPr>
          </a:p>
        </p:txBody>
      </p:sp>
      <p:sp>
        <p:nvSpPr>
          <p:cNvPr id="299" name="Google Shape;299;p85"/>
          <p:cNvSpPr txBox="1"/>
          <p:nvPr/>
        </p:nvSpPr>
        <p:spPr>
          <a:xfrm>
            <a:off x="1490575" y="2631250"/>
            <a:ext cx="18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300" name="Google Shape;300;p85"/>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01" name="Google Shape;301;p85"/>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23 - Parte II</a:t>
            </a:r>
            <a:endParaRPr i="0" sz="1600" u="none" cap="none" strike="noStrike">
              <a:solidFill>
                <a:schemeClr val="lt1"/>
              </a:solidFill>
              <a:latin typeface="DM Sans"/>
              <a:ea typeface="DM Sans"/>
              <a:cs typeface="DM Sans"/>
              <a:sym typeface="DM Sans"/>
            </a:endParaRPr>
          </a:p>
        </p:txBody>
      </p:sp>
      <p:cxnSp>
        <p:nvCxnSpPr>
          <p:cNvPr id="302" name="Google Shape;302;p85"/>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3" name="Google Shape;303;p85"/>
          <p:cNvSpPr txBox="1"/>
          <p:nvPr/>
        </p:nvSpPr>
        <p:spPr>
          <a:xfrm>
            <a:off x="5953713" y="1869250"/>
            <a:ext cx="1928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Product Cloud: Despliegue de nuestro aplicativo</a:t>
            </a:r>
            <a:endParaRPr b="1" i="0" sz="1300" u="none" cap="none" strike="noStrike">
              <a:solidFill>
                <a:srgbClr val="999999"/>
              </a:solidFill>
              <a:latin typeface="DM Sans"/>
              <a:ea typeface="DM Sans"/>
              <a:cs typeface="DM Sans"/>
              <a:sym typeface="DM Sans"/>
            </a:endParaRPr>
          </a:p>
        </p:txBody>
      </p:sp>
      <p:cxnSp>
        <p:nvCxnSpPr>
          <p:cNvPr id="304" name="Google Shape;304;p85"/>
          <p:cNvCxnSpPr/>
          <p:nvPr/>
        </p:nvCxnSpPr>
        <p:spPr>
          <a:xfrm>
            <a:off x="5953713" y="1867700"/>
            <a:ext cx="1778400" cy="0"/>
          </a:xfrm>
          <a:prstGeom prst="straightConnector1">
            <a:avLst/>
          </a:prstGeom>
          <a:noFill/>
          <a:ln cap="flat" cmpd="sng" w="9525">
            <a:solidFill>
              <a:srgbClr val="434343"/>
            </a:solidFill>
            <a:prstDash val="solid"/>
            <a:round/>
            <a:headEnd len="sm" w="sm" type="none"/>
            <a:tailEnd len="sm" w="sm" type="none"/>
          </a:ln>
        </p:spPr>
      </p:cxnSp>
      <p:sp>
        <p:nvSpPr>
          <p:cNvPr id="305" name="Google Shape;305;p85"/>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306" name="Google Shape;306;p85"/>
          <p:cNvSpPr txBox="1"/>
          <p:nvPr/>
        </p:nvSpPr>
        <p:spPr>
          <a:xfrm>
            <a:off x="1510188" y="3012350"/>
            <a:ext cx="17325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Conexión de Nestjs a Mongo</a:t>
            </a:r>
            <a:endParaRPr sz="1200">
              <a:solidFill>
                <a:srgbClr val="CCCCCC"/>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Autenticación con JWT</a:t>
            </a:r>
            <a:endParaRPr sz="1200">
              <a:solidFill>
                <a:srgbClr val="CCCCCC"/>
              </a:solidFill>
              <a:latin typeface="DM Sans"/>
              <a:ea typeface="DM Sans"/>
              <a:cs typeface="DM Sans"/>
              <a:sym typeface="DM Sans"/>
            </a:endParaRPr>
          </a:p>
        </p:txBody>
      </p:sp>
      <p:sp>
        <p:nvSpPr>
          <p:cNvPr id="307" name="Google Shape;307;p85"/>
          <p:cNvSpPr txBox="1"/>
          <p:nvPr/>
        </p:nvSpPr>
        <p:spPr>
          <a:xfrm>
            <a:off x="5899775" y="2732100"/>
            <a:ext cx="20427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Despliegue de nuestro aplicativo</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Configuración de pipeline en Railway.app</a:t>
            </a:r>
            <a:endParaRPr sz="1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2"/>
          <p:cNvSpPr txBox="1"/>
          <p:nvPr/>
        </p:nvSpPr>
        <p:spPr>
          <a:xfrm>
            <a:off x="475500" y="468300"/>
            <a:ext cx="643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 de QA</a:t>
            </a:r>
            <a:endParaRPr b="1" sz="4000">
              <a:solidFill>
                <a:schemeClr val="dk1"/>
              </a:solidFill>
              <a:latin typeface="DM Sans"/>
              <a:ea typeface="DM Sans"/>
              <a:cs typeface="DM Sans"/>
              <a:sym typeface="DM Sans"/>
            </a:endParaRPr>
          </a:p>
        </p:txBody>
      </p:sp>
      <p:sp>
        <p:nvSpPr>
          <p:cNvPr id="559" name="Google Shape;559;p112"/>
          <p:cNvSpPr txBox="1"/>
          <p:nvPr/>
        </p:nvSpPr>
        <p:spPr>
          <a:xfrm>
            <a:off x="589125" y="1603725"/>
            <a:ext cx="3908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Una vez que el desarrollador considera que su aplicativo está listo para ser presentado, este </a:t>
            </a:r>
            <a:r>
              <a:rPr b="1" lang="es">
                <a:solidFill>
                  <a:schemeClr val="dk1"/>
                </a:solidFill>
                <a:latin typeface="DM Sans"/>
                <a:ea typeface="DM Sans"/>
                <a:cs typeface="DM Sans"/>
                <a:sym typeface="DM Sans"/>
              </a:rPr>
              <a:t>“pasa”</a:t>
            </a:r>
            <a:r>
              <a:rPr lang="es">
                <a:solidFill>
                  <a:schemeClr val="dk1"/>
                </a:solidFill>
                <a:latin typeface="DM Sans"/>
                <a:ea typeface="DM Sans"/>
                <a:cs typeface="DM Sans"/>
                <a:sym typeface="DM Sans"/>
              </a:rPr>
              <a:t> la app a la siguiente etapa, que es QA.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s">
                <a:solidFill>
                  <a:schemeClr val="dk1"/>
                </a:solidFill>
                <a:latin typeface="DM Sans"/>
                <a:ea typeface="DM Sans"/>
                <a:cs typeface="DM Sans"/>
                <a:sym typeface="DM Sans"/>
              </a:rPr>
              <a:t>Quality Assurance</a:t>
            </a:r>
            <a:r>
              <a:rPr lang="es">
                <a:solidFill>
                  <a:schemeClr val="dk1"/>
                </a:solidFill>
                <a:latin typeface="DM Sans"/>
                <a:ea typeface="DM Sans"/>
                <a:cs typeface="DM Sans"/>
                <a:sym typeface="DM Sans"/>
              </a:rPr>
              <a:t> está pensado para poder ejecutar la feature del aplicativo que el desarrollador recién acaba de entregar. En su mayoría se tratan de </a:t>
            </a:r>
            <a:r>
              <a:rPr b="1" lang="es">
                <a:solidFill>
                  <a:schemeClr val="dk1"/>
                </a:solidFill>
                <a:latin typeface="DM Sans"/>
                <a:ea typeface="DM Sans"/>
                <a:cs typeface="DM Sans"/>
                <a:sym typeface="DM Sans"/>
              </a:rPr>
              <a:t>pruebas de blackbox</a:t>
            </a:r>
            <a:r>
              <a:rPr lang="es">
                <a:solidFill>
                  <a:schemeClr val="dk1"/>
                </a:solidFill>
                <a:latin typeface="DM Sans"/>
                <a:ea typeface="DM Sans"/>
                <a:cs typeface="DM Sans"/>
                <a:sym typeface="DM Sans"/>
              </a:rPr>
              <a:t> (pruebas sin saber del código, solo funcionalidad directa).</a:t>
            </a:r>
            <a:endParaRPr>
              <a:solidFill>
                <a:schemeClr val="dk1"/>
              </a:solidFill>
              <a:latin typeface="DM Sans"/>
              <a:ea typeface="DM Sans"/>
              <a:cs typeface="DM Sans"/>
              <a:sym typeface="DM Sans"/>
            </a:endParaRPr>
          </a:p>
        </p:txBody>
      </p:sp>
      <p:sp>
        <p:nvSpPr>
          <p:cNvPr id="560" name="Google Shape;560;p112"/>
          <p:cNvSpPr txBox="1"/>
          <p:nvPr/>
        </p:nvSpPr>
        <p:spPr>
          <a:xfrm>
            <a:off x="4803775" y="1603725"/>
            <a:ext cx="3659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Si el aplicativo tiene el visto bueno por parte del equipo de QA, éste estará listo para salir a ser utilizado por el cliente. Es en este momento final cuando se dice que se hace un </a:t>
            </a:r>
            <a:r>
              <a:rPr b="1" lang="es">
                <a:solidFill>
                  <a:schemeClr val="dk1"/>
                </a:solidFill>
                <a:latin typeface="DM Sans"/>
                <a:ea typeface="DM Sans"/>
                <a:cs typeface="DM Sans"/>
                <a:sym typeface="DM Sans"/>
              </a:rPr>
              <a:t>despliegue a productivo</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 caso de que no se dé el visto bueno, tendrá que regresar a etapa de desarrollo para hacer los respectivos cambios y presentar nuevamente.</a:t>
            </a:r>
            <a:endParaRPr>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13"/>
          <p:cNvSpPr txBox="1"/>
          <p:nvPr/>
        </p:nvSpPr>
        <p:spPr>
          <a:xfrm>
            <a:off x="475500" y="468300"/>
            <a:ext cx="643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 productiva</a:t>
            </a:r>
            <a:endParaRPr b="1" sz="4000">
              <a:solidFill>
                <a:schemeClr val="dk1"/>
              </a:solidFill>
              <a:latin typeface="DM Sans"/>
              <a:ea typeface="DM Sans"/>
              <a:cs typeface="DM Sans"/>
              <a:sym typeface="DM Sans"/>
            </a:endParaRPr>
          </a:p>
        </p:txBody>
      </p:sp>
      <p:sp>
        <p:nvSpPr>
          <p:cNvPr id="566" name="Google Shape;566;p113"/>
          <p:cNvSpPr txBox="1"/>
          <p:nvPr/>
        </p:nvSpPr>
        <p:spPr>
          <a:xfrm>
            <a:off x="589125" y="1603725"/>
            <a:ext cx="3908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Cuando QA autoriza liberación, entonces el aplicativo </a:t>
            </a:r>
            <a:r>
              <a:rPr b="1" lang="es">
                <a:solidFill>
                  <a:schemeClr val="dk1"/>
                </a:solidFill>
                <a:latin typeface="DM Sans"/>
                <a:ea typeface="DM Sans"/>
                <a:cs typeface="DM Sans"/>
                <a:sym typeface="DM Sans"/>
              </a:rPr>
              <a:t>“pasa”</a:t>
            </a:r>
            <a:r>
              <a:rPr lang="es">
                <a:solidFill>
                  <a:schemeClr val="dk1"/>
                </a:solidFill>
                <a:latin typeface="DM Sans"/>
                <a:ea typeface="DM Sans"/>
                <a:cs typeface="DM Sans"/>
                <a:sym typeface="DM Sans"/>
              </a:rPr>
              <a:t> a la etapa productiva. Éste es el punto final en el que el aplicativo vive en el mundo real, se enfrenta a clientes y comportamientos reales, con datos reales, con elementos cambiantes y con formas inusuales de usarse.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Cuando el aplicativo ha pasado por las etapas previas, el rango de error debería ser enormemente reducido, sin embargo, </a:t>
            </a:r>
            <a:r>
              <a:rPr b="1" lang="es">
                <a:solidFill>
                  <a:schemeClr val="dk1"/>
                </a:solidFill>
                <a:latin typeface="DM Sans"/>
                <a:ea typeface="DM Sans"/>
                <a:cs typeface="DM Sans"/>
                <a:sym typeface="DM Sans"/>
              </a:rPr>
              <a:t>el cliente es capaz de causar errores indescriptibles en el uso real</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p:txBody>
      </p:sp>
      <p:sp>
        <p:nvSpPr>
          <p:cNvPr id="567" name="Google Shape;567;p113"/>
          <p:cNvSpPr txBox="1"/>
          <p:nvPr/>
        </p:nvSpPr>
        <p:spPr>
          <a:xfrm>
            <a:off x="4803775" y="1603725"/>
            <a:ext cx="365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Es por ello que, siempre que se requiere algún cambio, algún bugfix, alguna nueva funcionalidad en general; se requiere regresar desde el punto 0 de las etapas, para volver a pasar por desarrollo, por QA, y volver a llegar aquí.</a:t>
            </a:r>
            <a:endParaRPr>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14"/>
          <p:cNvSpPr txBox="1"/>
          <p:nvPr/>
        </p:nvSpPr>
        <p:spPr>
          <a:xfrm>
            <a:off x="473350" y="4683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573" name="Google Shape;573;p114"/>
          <p:cNvSpPr txBox="1"/>
          <p:nvPr/>
        </p:nvSpPr>
        <p:spPr>
          <a:xfrm>
            <a:off x="473350" y="1473700"/>
            <a:ext cx="71739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Como desarrollador, debemos limpiar la falsa idea de que tenemos al equipo de QA como “contendientes” solo porque son quienes enuncian los defectos de nuestros aplicativos.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Al final, recuerda que </a:t>
            </a:r>
            <a:r>
              <a:rPr lang="es" sz="2000">
                <a:solidFill>
                  <a:schemeClr val="accent6"/>
                </a:solidFill>
                <a:latin typeface="DM Sans"/>
                <a:ea typeface="DM Sans"/>
                <a:cs typeface="DM Sans"/>
                <a:sym typeface="DM Sans"/>
              </a:rPr>
              <a:t>cada defecto que arreglemos es un peldaño más hacia un aplicativo más sólido</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000">
                <a:solidFill>
                  <a:schemeClr val="lt1"/>
                </a:solidFill>
                <a:latin typeface="DM Sans"/>
                <a:ea typeface="DM Sans"/>
                <a:cs typeface="DM Sans"/>
                <a:sym typeface="DM Sans"/>
              </a:rPr>
              <a:t>¡Siempre se trata de un ganar-ganar!</a:t>
            </a:r>
            <a:endParaRPr b="1"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15"/>
          <p:cNvSpPr txBox="1"/>
          <p:nvPr/>
        </p:nvSpPr>
        <p:spPr>
          <a:xfrm>
            <a:off x="475500" y="409050"/>
            <a:ext cx="8513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“pasar” el aplicativo?</a:t>
            </a:r>
            <a:endParaRPr b="1" i="0" sz="4000" u="none" cap="none" strike="noStrike">
              <a:solidFill>
                <a:schemeClr val="dk1"/>
              </a:solidFill>
              <a:latin typeface="DM Sans"/>
              <a:ea typeface="DM Sans"/>
              <a:cs typeface="DM Sans"/>
              <a:sym typeface="DM Sans"/>
            </a:endParaRPr>
          </a:p>
        </p:txBody>
      </p:sp>
      <p:sp>
        <p:nvSpPr>
          <p:cNvPr id="579" name="Google Shape;579;p115"/>
          <p:cNvSpPr txBox="1"/>
          <p:nvPr/>
        </p:nvSpPr>
        <p:spPr>
          <a:xfrm>
            <a:off x="475500" y="1440225"/>
            <a:ext cx="39045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decimos que un aplicativo “pasa” de un lado a otro, hacemos referencia a cada uno de los stages que hayan sido definidos por el equipo. </a:t>
            </a:r>
            <a:r>
              <a:rPr lang="es" sz="1350">
                <a:highlight>
                  <a:srgbClr val="EAFF6A"/>
                </a:highlight>
                <a:latin typeface="DM Sans"/>
                <a:ea typeface="DM Sans"/>
                <a:cs typeface="DM Sans"/>
                <a:sym typeface="DM Sans"/>
              </a:rPr>
              <a:t>Un stage representa un checkpoint en el aplicativo, y habitualmente toma raíz de </a:t>
            </a:r>
            <a:r>
              <a:rPr b="1" lang="es" sz="1350">
                <a:highlight>
                  <a:srgbClr val="EAFF6A"/>
                </a:highlight>
                <a:latin typeface="DM Sans"/>
                <a:ea typeface="DM Sans"/>
                <a:cs typeface="DM Sans"/>
                <a:sym typeface="DM Sans"/>
              </a:rPr>
              <a:t>una rama de GitHub</a:t>
            </a:r>
            <a:r>
              <a:rPr lang="es" sz="1350">
                <a:highlight>
                  <a:srgbClr val="EAFF6A"/>
                </a:highlight>
                <a:latin typeface="DM Sans"/>
                <a:ea typeface="DM Sans"/>
                <a:cs typeface="DM Sans"/>
                <a:sym typeface="DM Sans"/>
              </a:rPr>
              <a:t>.</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Así, el desarrollador puede estar trabajando en la rama </a:t>
            </a:r>
            <a:r>
              <a:rPr b="1" lang="es" sz="1350">
                <a:latin typeface="DM Sans"/>
                <a:ea typeface="DM Sans"/>
                <a:cs typeface="DM Sans"/>
                <a:sym typeface="DM Sans"/>
              </a:rPr>
              <a:t> develop1, </a:t>
            </a:r>
            <a:r>
              <a:rPr lang="es" sz="1350">
                <a:latin typeface="DM Sans"/>
                <a:ea typeface="DM Sans"/>
                <a:cs typeface="DM Sans"/>
                <a:sym typeface="DM Sans"/>
              </a:rPr>
              <a:t>la cual habrá sido derivada de la rama </a:t>
            </a:r>
            <a:r>
              <a:rPr b="1" lang="es" sz="1350">
                <a:latin typeface="DM Sans"/>
                <a:ea typeface="DM Sans"/>
                <a:cs typeface="DM Sans"/>
                <a:sym typeface="DM Sans"/>
              </a:rPr>
              <a:t>development</a:t>
            </a:r>
            <a:r>
              <a:rPr lang="es" sz="1350">
                <a:latin typeface="DM Sans"/>
                <a:ea typeface="DM Sans"/>
                <a:cs typeface="DM Sans"/>
                <a:sym typeface="DM Sans"/>
              </a:rPr>
              <a:t>, esta rama development más adelante se mezclará con la rama </a:t>
            </a:r>
            <a:r>
              <a:rPr b="1" lang="es" sz="1350">
                <a:latin typeface="DM Sans"/>
                <a:ea typeface="DM Sans"/>
                <a:cs typeface="DM Sans"/>
                <a:sym typeface="DM Sans"/>
              </a:rPr>
              <a:t>QA</a:t>
            </a:r>
            <a:r>
              <a:rPr lang="es" sz="1350">
                <a:latin typeface="DM Sans"/>
                <a:ea typeface="DM Sans"/>
                <a:cs typeface="DM Sans"/>
                <a:sym typeface="DM Sans"/>
              </a:rPr>
              <a:t>, y finalmente QA podrá mezclarse con </a:t>
            </a:r>
            <a:r>
              <a:rPr b="1" lang="es" sz="1350">
                <a:latin typeface="DM Sans"/>
                <a:ea typeface="DM Sans"/>
                <a:cs typeface="DM Sans"/>
                <a:sym typeface="DM Sans"/>
              </a:rPr>
              <a:t>main</a:t>
            </a:r>
            <a:r>
              <a:rPr lang="es" sz="1350">
                <a:latin typeface="DM Sans"/>
                <a:ea typeface="DM Sans"/>
                <a:cs typeface="DM Sans"/>
                <a:sym typeface="DM Sans"/>
              </a:rPr>
              <a:t>, cuando éste se considere listo.</a:t>
            </a:r>
            <a:endParaRPr sz="1350">
              <a:latin typeface="DM Sans"/>
              <a:ea typeface="DM Sans"/>
              <a:cs typeface="DM Sans"/>
              <a:sym typeface="DM Sans"/>
            </a:endParaRPr>
          </a:p>
        </p:txBody>
      </p:sp>
      <p:sp>
        <p:nvSpPr>
          <p:cNvPr id="580" name="Google Shape;580;p115"/>
          <p:cNvSpPr txBox="1"/>
          <p:nvPr/>
        </p:nvSpPr>
        <p:spPr>
          <a:xfrm>
            <a:off x="4771800" y="1440225"/>
            <a:ext cx="3904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Recuerda que al final, la rama main siempre se considerará como la rama principal, y </a:t>
            </a:r>
            <a:r>
              <a:rPr lang="es" sz="1350">
                <a:highlight>
                  <a:schemeClr val="accent6"/>
                </a:highlight>
                <a:latin typeface="DM Sans"/>
                <a:ea typeface="DM Sans"/>
                <a:cs typeface="DM Sans"/>
                <a:sym typeface="DM Sans"/>
              </a:rPr>
              <a:t>nuestro objetivo como desarrolladores es que, los cambios que nosotros estamos haciendo desde </a:t>
            </a:r>
            <a:r>
              <a:rPr b="1" lang="es" sz="1350">
                <a:highlight>
                  <a:schemeClr val="accent6"/>
                </a:highlight>
                <a:latin typeface="DM Sans"/>
                <a:ea typeface="DM Sans"/>
                <a:cs typeface="DM Sans"/>
                <a:sym typeface="DM Sans"/>
              </a:rPr>
              <a:t>develop1</a:t>
            </a:r>
            <a:r>
              <a:rPr lang="es" sz="1350">
                <a:highlight>
                  <a:schemeClr val="accent6"/>
                </a:highlight>
                <a:latin typeface="DM Sans"/>
                <a:ea typeface="DM Sans"/>
                <a:cs typeface="DM Sans"/>
                <a:sym typeface="DM Sans"/>
              </a:rPr>
              <a:t>, siempre lleguen a estar presentes en </a:t>
            </a:r>
            <a:r>
              <a:rPr b="1" lang="es" sz="1350">
                <a:highlight>
                  <a:schemeClr val="accent6"/>
                </a:highlight>
                <a:latin typeface="DM Sans"/>
                <a:ea typeface="DM Sans"/>
                <a:cs typeface="DM Sans"/>
                <a:sym typeface="DM Sans"/>
              </a:rPr>
              <a:t>main</a:t>
            </a:r>
            <a:r>
              <a:rPr lang="es" sz="1350">
                <a:highlight>
                  <a:schemeClr val="accent6"/>
                </a:highlight>
                <a:latin typeface="DM Sans"/>
                <a:ea typeface="DM Sans"/>
                <a:cs typeface="DM Sans"/>
                <a:sym typeface="DM Sans"/>
              </a:rPr>
              <a:t>.</a:t>
            </a:r>
            <a:r>
              <a:rPr lang="es" sz="1350">
                <a:latin typeface="DM Sans"/>
                <a:ea typeface="DM Sans"/>
                <a:cs typeface="DM Sans"/>
                <a:sym typeface="DM Sans"/>
              </a:rPr>
              <a:t> ¡Entonces habremos llegado al entorno “productivo”!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Pero, ¿Qué tiene que ver esto de las ramas de git con el despliegue que se menciona en clase? Para ello primero tendremos que recordar la esencia de un </a:t>
            </a:r>
            <a:r>
              <a:rPr b="1" lang="es" sz="1350">
                <a:latin typeface="DM Sans"/>
                <a:ea typeface="DM Sans"/>
                <a:cs typeface="DM Sans"/>
                <a:sym typeface="DM Sans"/>
              </a:rPr>
              <a:t>despliegue</a:t>
            </a:r>
            <a:endParaRPr b="1"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6"/>
          <p:cNvSpPr txBox="1"/>
          <p:nvPr/>
        </p:nvSpPr>
        <p:spPr>
          <a:xfrm>
            <a:off x="475500" y="468300"/>
            <a:ext cx="6654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 qué se trata un despliegue?</a:t>
            </a:r>
            <a:endParaRPr i="0" sz="4000" u="none" cap="none" strike="noStrike">
              <a:solidFill>
                <a:schemeClr val="dk1"/>
              </a:solidFill>
              <a:latin typeface="DM Sans"/>
              <a:ea typeface="DM Sans"/>
              <a:cs typeface="DM Sans"/>
              <a:sym typeface="DM Sans"/>
            </a:endParaRPr>
          </a:p>
        </p:txBody>
      </p:sp>
      <p:sp>
        <p:nvSpPr>
          <p:cNvPr id="586" name="Google Shape;586;p116"/>
          <p:cNvSpPr txBox="1"/>
          <p:nvPr/>
        </p:nvSpPr>
        <p:spPr>
          <a:xfrm>
            <a:off x="475500" y="1677000"/>
            <a:ext cx="55218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¿Recuerdas el despliegue del chat que hicimos con </a:t>
            </a:r>
            <a:r>
              <a:rPr b="1" lang="es" sz="1350">
                <a:latin typeface="DM Sans"/>
                <a:ea typeface="DM Sans"/>
                <a:cs typeface="DM Sans"/>
                <a:sym typeface="DM Sans"/>
              </a:rPr>
              <a:t>glitch.com</a:t>
            </a:r>
            <a:r>
              <a:rPr lang="es" sz="1350">
                <a:latin typeface="DM Sans"/>
                <a:ea typeface="DM Sans"/>
                <a:cs typeface="DM Sans"/>
                <a:sym typeface="DM Sans"/>
              </a:rPr>
              <a:t>, o bien el seteo de pods que contenía el cluster de contenedores con </a:t>
            </a:r>
            <a:r>
              <a:rPr b="1" lang="es" sz="1350">
                <a:latin typeface="DM Sans"/>
                <a:ea typeface="DM Sans"/>
                <a:cs typeface="DM Sans"/>
                <a:sym typeface="DM Sans"/>
              </a:rPr>
              <a:t>docker + kubernetes?</a:t>
            </a:r>
            <a:r>
              <a:rPr lang="es" sz="1350">
                <a:latin typeface="DM Sans"/>
                <a:ea typeface="DM Sans"/>
                <a:cs typeface="DM Sans"/>
                <a:sym typeface="DM Sans"/>
              </a:rPr>
              <a:t> fueron </a:t>
            </a:r>
            <a:r>
              <a:rPr lang="es" sz="1350">
                <a:highlight>
                  <a:schemeClr val="accent6"/>
                </a:highlight>
                <a:latin typeface="DM Sans"/>
                <a:ea typeface="DM Sans"/>
                <a:cs typeface="DM Sans"/>
                <a:sym typeface="DM Sans"/>
              </a:rPr>
              <a:t>despliegues del aplicativo</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Al finalizar estos procesos, </a:t>
            </a:r>
            <a:r>
              <a:rPr b="1" lang="es" sz="1350">
                <a:latin typeface="DM Sans"/>
                <a:ea typeface="DM Sans"/>
                <a:cs typeface="DM Sans"/>
                <a:sym typeface="DM Sans"/>
              </a:rPr>
              <a:t>conseguimos que la aplicación estuviera ejecutándose en un servidor diferente</a:t>
            </a:r>
            <a:r>
              <a:rPr lang="es" sz="1350">
                <a:latin typeface="DM Sans"/>
                <a:ea typeface="DM Sans"/>
                <a:cs typeface="DM Sans"/>
                <a:sym typeface="DM Sans"/>
              </a:rPr>
              <a:t>, logrando así que estuviera activo siempre que el servidor mantuviera vivo el proceso.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servidor contaba ya con un dominio o un link particular que podía ser visitado por cualquier persona, consiguiendo así que el cliente pueda visualizar los cambios como si estuviera visitando una página real.</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17"/>
          <p:cNvSpPr txBox="1"/>
          <p:nvPr/>
        </p:nvSpPr>
        <p:spPr>
          <a:xfrm>
            <a:off x="475500" y="468300"/>
            <a:ext cx="6416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 de despliegue</a:t>
            </a:r>
            <a:endParaRPr b="1" i="0" sz="4000" u="none" cap="none" strike="noStrike">
              <a:solidFill>
                <a:schemeClr val="dk1"/>
              </a:solidFill>
              <a:latin typeface="DM Sans"/>
              <a:ea typeface="DM Sans"/>
              <a:cs typeface="DM Sans"/>
              <a:sym typeface="DM Sans"/>
            </a:endParaRPr>
          </a:p>
        </p:txBody>
      </p:sp>
      <p:sp>
        <p:nvSpPr>
          <p:cNvPr id="592" name="Google Shape;592;p117"/>
          <p:cNvSpPr txBox="1"/>
          <p:nvPr/>
        </p:nvSpPr>
        <p:spPr>
          <a:xfrm>
            <a:off x="475500" y="1761300"/>
            <a:ext cx="47784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proceso de despliegue es </a:t>
            </a:r>
            <a:r>
              <a:rPr b="1" lang="es" sz="1350">
                <a:latin typeface="DM Sans"/>
                <a:ea typeface="DM Sans"/>
                <a:cs typeface="DM Sans"/>
                <a:sym typeface="DM Sans"/>
              </a:rPr>
              <a:t>una de las partes más importantes dentro del flujo de vida de nuestro aplicativo</a:t>
            </a:r>
            <a:r>
              <a:rPr lang="es" sz="1350">
                <a:latin typeface="DM Sans"/>
                <a:ea typeface="DM Sans"/>
                <a:cs typeface="DM Sans"/>
                <a:sym typeface="DM Sans"/>
              </a:rPr>
              <a:t>. Aquí decidiremos dónde terminará ejecutándose el producto final.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Hay múltiples alternativas para contar con un servidor en la nube. De manera que tenemos que elegir cuál puede sernos más útil acorde con nuestras necesidades.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Podemos optar por utilizar algún servicio robusto para aplicaciones de calibre enterprise (Azure, AWS, Google Cloud, etc.), o bien utilizar plataformas de calibre más simple.</a:t>
            </a:r>
            <a:endParaRPr sz="1350">
              <a:latin typeface="DM Sans"/>
              <a:ea typeface="DM Sans"/>
              <a:cs typeface="DM Sans"/>
              <a:sym typeface="DM Sans"/>
            </a:endParaRPr>
          </a:p>
        </p:txBody>
      </p:sp>
      <p:pic>
        <p:nvPicPr>
          <p:cNvPr id="593" name="Google Shape;593;p117"/>
          <p:cNvPicPr preferRelativeResize="0"/>
          <p:nvPr/>
        </p:nvPicPr>
        <p:blipFill>
          <a:blip r:embed="rId3">
            <a:alphaModFix/>
          </a:blip>
          <a:stretch>
            <a:fillRect/>
          </a:stretch>
        </p:blipFill>
        <p:spPr>
          <a:xfrm>
            <a:off x="5924550" y="964575"/>
            <a:ext cx="1485900" cy="933450"/>
          </a:xfrm>
          <a:prstGeom prst="rect">
            <a:avLst/>
          </a:prstGeom>
          <a:noFill/>
          <a:ln>
            <a:noFill/>
          </a:ln>
        </p:spPr>
      </p:pic>
      <p:pic>
        <p:nvPicPr>
          <p:cNvPr id="594" name="Google Shape;594;p117"/>
          <p:cNvPicPr preferRelativeResize="0"/>
          <p:nvPr/>
        </p:nvPicPr>
        <p:blipFill>
          <a:blip r:embed="rId4">
            <a:alphaModFix/>
          </a:blip>
          <a:stretch>
            <a:fillRect/>
          </a:stretch>
        </p:blipFill>
        <p:spPr>
          <a:xfrm>
            <a:off x="5753100" y="2167950"/>
            <a:ext cx="1828800" cy="1104900"/>
          </a:xfrm>
          <a:prstGeom prst="rect">
            <a:avLst/>
          </a:prstGeom>
          <a:noFill/>
          <a:ln>
            <a:noFill/>
          </a:ln>
        </p:spPr>
      </p:pic>
      <p:pic>
        <p:nvPicPr>
          <p:cNvPr id="595" name="Google Shape;595;p117"/>
          <p:cNvPicPr preferRelativeResize="0"/>
          <p:nvPr/>
        </p:nvPicPr>
        <p:blipFill>
          <a:blip r:embed="rId5">
            <a:alphaModFix/>
          </a:blip>
          <a:stretch>
            <a:fillRect/>
          </a:stretch>
        </p:blipFill>
        <p:spPr>
          <a:xfrm>
            <a:off x="5591165" y="3542775"/>
            <a:ext cx="2152675" cy="636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18"/>
          <p:cNvSpPr txBox="1"/>
          <p:nvPr/>
        </p:nvSpPr>
        <p:spPr>
          <a:xfrm>
            <a:off x="475500" y="468300"/>
            <a:ext cx="6117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Alternativas gratuitas </a:t>
            </a:r>
            <a:endParaRPr b="1" i="0" sz="4000" u="none" cap="none" strike="noStrike">
              <a:solidFill>
                <a:schemeClr val="dk1"/>
              </a:solidFill>
              <a:latin typeface="DM Sans"/>
              <a:ea typeface="DM Sans"/>
              <a:cs typeface="DM Sans"/>
              <a:sym typeface="DM Sans"/>
            </a:endParaRPr>
          </a:p>
        </p:txBody>
      </p:sp>
      <p:sp>
        <p:nvSpPr>
          <p:cNvPr id="601" name="Google Shape;601;p118"/>
          <p:cNvSpPr txBox="1"/>
          <p:nvPr/>
        </p:nvSpPr>
        <p:spPr>
          <a:xfrm>
            <a:off x="475500" y="1440450"/>
            <a:ext cx="4607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No es común que un desarrollador dé pauta a invertir en una plataforma para hacer despliegues más complejos, cuando recién está comenzando a entender el “qué es”. Por ello, se recomienda tomar alguna alternativa gratuita para que puedas experimentar cuál es el flujo de despliegue de un aplicativo.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Una vez que tengas control de los procesos de despliegue elementales, será buen momento para poder comenzar a utilizar plataformas más robustas. ¡Vamos paso a paso! En este caso, el aplicativo a utilizar será </a:t>
            </a:r>
            <a:r>
              <a:rPr b="1" lang="es" sz="1350">
                <a:latin typeface="DM Sans"/>
                <a:ea typeface="DM Sans"/>
                <a:cs typeface="DM Sans"/>
                <a:sym typeface="DM Sans"/>
              </a:rPr>
              <a:t>Railway.app</a:t>
            </a:r>
            <a:endParaRPr sz="1350">
              <a:latin typeface="DM Sans"/>
              <a:ea typeface="DM Sans"/>
              <a:cs typeface="DM Sans"/>
              <a:sym typeface="DM Sans"/>
            </a:endParaRPr>
          </a:p>
        </p:txBody>
      </p:sp>
      <p:pic>
        <p:nvPicPr>
          <p:cNvPr id="602" name="Google Shape;602;p118"/>
          <p:cNvPicPr preferRelativeResize="0"/>
          <p:nvPr/>
        </p:nvPicPr>
        <p:blipFill>
          <a:blip r:embed="rId3">
            <a:alphaModFix/>
          </a:blip>
          <a:stretch>
            <a:fillRect/>
          </a:stretch>
        </p:blipFill>
        <p:spPr>
          <a:xfrm>
            <a:off x="6319800" y="928713"/>
            <a:ext cx="952500" cy="1190625"/>
          </a:xfrm>
          <a:prstGeom prst="rect">
            <a:avLst/>
          </a:prstGeom>
          <a:noFill/>
          <a:ln>
            <a:noFill/>
          </a:ln>
        </p:spPr>
      </p:pic>
      <p:pic>
        <p:nvPicPr>
          <p:cNvPr id="603" name="Google Shape;603;p118"/>
          <p:cNvPicPr preferRelativeResize="0"/>
          <p:nvPr/>
        </p:nvPicPr>
        <p:blipFill>
          <a:blip r:embed="rId4">
            <a:alphaModFix/>
          </a:blip>
          <a:stretch>
            <a:fillRect/>
          </a:stretch>
        </p:blipFill>
        <p:spPr>
          <a:xfrm>
            <a:off x="6288150" y="2374488"/>
            <a:ext cx="1015800" cy="1015800"/>
          </a:xfrm>
          <a:prstGeom prst="rect">
            <a:avLst/>
          </a:prstGeom>
          <a:noFill/>
          <a:ln>
            <a:noFill/>
          </a:ln>
        </p:spPr>
      </p:pic>
      <p:pic>
        <p:nvPicPr>
          <p:cNvPr id="604" name="Google Shape;604;p118"/>
          <p:cNvPicPr preferRelativeResize="0"/>
          <p:nvPr/>
        </p:nvPicPr>
        <p:blipFill>
          <a:blip r:embed="rId5">
            <a:alphaModFix/>
          </a:blip>
          <a:stretch>
            <a:fillRect/>
          </a:stretch>
        </p:blipFill>
        <p:spPr>
          <a:xfrm>
            <a:off x="6288150" y="3645453"/>
            <a:ext cx="1015800" cy="9848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9"/>
          <p:cNvSpPr txBox="1"/>
          <p:nvPr/>
        </p:nvSpPr>
        <p:spPr>
          <a:xfrm>
            <a:off x="870150" y="1925250"/>
            <a:ext cx="740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Deploy de nuestro aplicativo </a:t>
            </a:r>
            <a:r>
              <a:rPr b="1" lang="es" sz="4000">
                <a:solidFill>
                  <a:srgbClr val="EA90FF"/>
                </a:solidFill>
                <a:latin typeface="DM Sans"/>
                <a:ea typeface="DM Sans"/>
                <a:cs typeface="DM Sans"/>
                <a:sym typeface="DM Sans"/>
              </a:rPr>
              <a:t>con </a:t>
            </a:r>
            <a:r>
              <a:rPr b="1" lang="es" sz="4000">
                <a:solidFill>
                  <a:schemeClr val="accent4"/>
                </a:solidFill>
                <a:latin typeface="DM Sans"/>
                <a:ea typeface="DM Sans"/>
                <a:cs typeface="DM Sans"/>
                <a:sym typeface="DM Sans"/>
              </a:rPr>
              <a:t>Railway.app</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2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20"/>
          <p:cNvSpPr txBox="1"/>
          <p:nvPr/>
        </p:nvSpPr>
        <p:spPr>
          <a:xfrm>
            <a:off x="3963000" y="468300"/>
            <a:ext cx="4705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Sobre Railway.app</a:t>
            </a:r>
            <a:endParaRPr b="1" i="0" sz="4000" u="none" cap="none" strike="noStrike">
              <a:solidFill>
                <a:schemeClr val="dk1"/>
              </a:solidFill>
              <a:latin typeface="DM Sans"/>
              <a:ea typeface="DM Sans"/>
              <a:cs typeface="DM Sans"/>
              <a:sym typeface="DM Sans"/>
            </a:endParaRPr>
          </a:p>
        </p:txBody>
      </p:sp>
      <p:sp>
        <p:nvSpPr>
          <p:cNvPr id="616" name="Google Shape;616;p120"/>
          <p:cNvSpPr txBox="1"/>
          <p:nvPr/>
        </p:nvSpPr>
        <p:spPr>
          <a:xfrm>
            <a:off x="3962900" y="1695275"/>
            <a:ext cx="4164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Railway.app es una de las alternativas que podemos utilizar para realizar el despliegue de nuestra aplicación. Nos permitirá setear una app bastante sencilla para poder alojar nuestro código y ejecutarlo dentro.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Railway.app es de pago, sin embargo, nos brinda 5 USD cada mes para practicar nuestros despliegues. De manera que no tendremos de que preocuparnos.</a:t>
            </a:r>
            <a:endParaRPr sz="1350">
              <a:latin typeface="DM Sans"/>
              <a:ea typeface="DM Sans"/>
              <a:cs typeface="DM Sans"/>
              <a:sym typeface="DM Sans"/>
            </a:endParaRPr>
          </a:p>
        </p:txBody>
      </p:sp>
      <p:pic>
        <p:nvPicPr>
          <p:cNvPr id="617" name="Google Shape;617;p120"/>
          <p:cNvPicPr preferRelativeResize="0"/>
          <p:nvPr/>
        </p:nvPicPr>
        <p:blipFill>
          <a:blip r:embed="rId3">
            <a:alphaModFix/>
          </a:blip>
          <a:stretch>
            <a:fillRect/>
          </a:stretch>
        </p:blipFill>
        <p:spPr>
          <a:xfrm>
            <a:off x="428750" y="2043113"/>
            <a:ext cx="3152775" cy="1057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21"/>
          <p:cNvSpPr txBox="1"/>
          <p:nvPr/>
        </p:nvSpPr>
        <p:spPr>
          <a:xfrm>
            <a:off x="475500" y="409050"/>
            <a:ext cx="77922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600">
                <a:solidFill>
                  <a:schemeClr val="dk1"/>
                </a:solidFill>
                <a:latin typeface="DM Sans"/>
                <a:ea typeface="DM Sans"/>
                <a:cs typeface="DM Sans"/>
                <a:sym typeface="DM Sans"/>
              </a:rPr>
              <a:t>Antes de comenzar, necesitamos un aplicativo para desplegar</a:t>
            </a:r>
            <a:endParaRPr b="1" i="0" sz="4000" u="none" cap="none" strike="noStrike">
              <a:solidFill>
                <a:schemeClr val="dk1"/>
              </a:solidFill>
              <a:latin typeface="DM Sans"/>
              <a:ea typeface="DM Sans"/>
              <a:cs typeface="DM Sans"/>
              <a:sym typeface="DM Sans"/>
            </a:endParaRPr>
          </a:p>
        </p:txBody>
      </p:sp>
      <p:sp>
        <p:nvSpPr>
          <p:cNvPr id="623" name="Google Shape;623;p121"/>
          <p:cNvSpPr txBox="1"/>
          <p:nvPr/>
        </p:nvSpPr>
        <p:spPr>
          <a:xfrm>
            <a:off x="475500" y="1791950"/>
            <a:ext cx="3904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Seguramente sabemos de qué estamos hablando: </a:t>
            </a:r>
            <a:r>
              <a:rPr b="1" lang="es" sz="1350">
                <a:solidFill>
                  <a:schemeClr val="dk1"/>
                </a:solidFill>
                <a:latin typeface="DM Sans"/>
                <a:ea typeface="DM Sans"/>
                <a:cs typeface="DM Sans"/>
                <a:sym typeface="DM Sans"/>
              </a:rPr>
              <a:t>Adoptme</a:t>
            </a:r>
            <a:r>
              <a:rPr lang="es" sz="1350">
                <a:solidFill>
                  <a:schemeClr val="dk1"/>
                </a:solidFill>
                <a:latin typeface="DM Sans"/>
                <a:ea typeface="DM Sans"/>
                <a:cs typeface="DM Sans"/>
                <a:sym typeface="DM Sans"/>
              </a:rPr>
              <a:t>. El proyecto sobre el cual hemos estado trabajando este tiempo.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idea será configurar el aplicativo hasta que esté listo para ser desplegado, posteriormente, se subirá a Railway.app para tener un link que permita que nuestro backend pueda ser visitado donde sea que se ocupe.</a:t>
            </a:r>
            <a:endParaRPr sz="1350">
              <a:latin typeface="DM Sans"/>
              <a:ea typeface="DM Sans"/>
              <a:cs typeface="DM Sans"/>
              <a:sym typeface="DM Sans"/>
            </a:endParaRPr>
          </a:p>
        </p:txBody>
      </p:sp>
      <p:sp>
        <p:nvSpPr>
          <p:cNvPr id="624" name="Google Shape;624;p121"/>
          <p:cNvSpPr txBox="1"/>
          <p:nvPr/>
        </p:nvSpPr>
        <p:spPr>
          <a:xfrm>
            <a:off x="4764000" y="1791950"/>
            <a:ext cx="3904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 primero será crear una cuenta de Railway.app. Además, sobre el proyecto de Adoptme, esta vez se te recomienda que hagas un forkeo del proyecto, ya que necesitarás manejar las branches de este proyecto.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Recuerda que clonar un proyecto es tener la referencia de ese proyecto, </a:t>
            </a:r>
            <a:r>
              <a:rPr b="1" lang="es" sz="1350">
                <a:solidFill>
                  <a:schemeClr val="dk1"/>
                </a:solidFill>
                <a:latin typeface="DM Sans"/>
                <a:ea typeface="DM Sans"/>
                <a:cs typeface="DM Sans"/>
                <a:sym typeface="DM Sans"/>
              </a:rPr>
              <a:t>forkearlo</a:t>
            </a:r>
            <a:r>
              <a:rPr lang="es" sz="1350">
                <a:solidFill>
                  <a:schemeClr val="dk1"/>
                </a:solidFill>
                <a:latin typeface="DM Sans"/>
                <a:ea typeface="DM Sans"/>
                <a:cs typeface="DM Sans"/>
                <a:sym typeface="DM Sans"/>
              </a:rPr>
              <a:t> es generar una copia personal del mismo.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6"/>
          <p:cNvSpPr txBox="1"/>
          <p:nvPr/>
        </p:nvSpPr>
        <p:spPr>
          <a:xfrm>
            <a:off x="501450" y="6434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a:t>
            </a:r>
            <a:endParaRPr b="1" sz="3000">
              <a:solidFill>
                <a:srgbClr val="EAFF6A"/>
              </a:solidFill>
              <a:latin typeface="DM Sans"/>
              <a:ea typeface="DM Sans"/>
              <a:cs typeface="DM Sans"/>
              <a:sym typeface="DM Sans"/>
            </a:endParaRPr>
          </a:p>
        </p:txBody>
      </p:sp>
      <p:pic>
        <p:nvPicPr>
          <p:cNvPr id="313" name="Google Shape;313;p86"/>
          <p:cNvPicPr preferRelativeResize="0"/>
          <p:nvPr/>
        </p:nvPicPr>
        <p:blipFill>
          <a:blip r:embed="rId3">
            <a:alphaModFix/>
          </a:blip>
          <a:stretch>
            <a:fillRect/>
          </a:stretch>
        </p:blipFill>
        <p:spPr>
          <a:xfrm>
            <a:off x="2172750" y="2123988"/>
            <a:ext cx="204553" cy="196975"/>
          </a:xfrm>
          <a:prstGeom prst="rect">
            <a:avLst/>
          </a:prstGeom>
          <a:noFill/>
          <a:ln>
            <a:noFill/>
          </a:ln>
        </p:spPr>
      </p:pic>
      <p:sp>
        <p:nvSpPr>
          <p:cNvPr id="314" name="Google Shape;314;p86"/>
          <p:cNvSpPr txBox="1"/>
          <p:nvPr/>
        </p:nvSpPr>
        <p:spPr>
          <a:xfrm>
            <a:off x="2539681" y="2022375"/>
            <a:ext cx="463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a:solidFill>
                <a:schemeClr val="lt1"/>
              </a:solidFill>
              <a:latin typeface="DM Sans"/>
              <a:ea typeface="DM Sans"/>
              <a:cs typeface="DM Sans"/>
              <a:sym typeface="DM Sans"/>
            </a:endParaRPr>
          </a:p>
        </p:txBody>
      </p:sp>
      <p:sp>
        <p:nvSpPr>
          <p:cNvPr id="315" name="Google Shape;315;p86"/>
          <p:cNvSpPr txBox="1"/>
          <p:nvPr/>
        </p:nvSpPr>
        <p:spPr>
          <a:xfrm>
            <a:off x="2504010" y="3439950"/>
            <a:ext cx="44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316" name="Google Shape;316;p86"/>
          <p:cNvSpPr txBox="1"/>
          <p:nvPr/>
        </p:nvSpPr>
        <p:spPr>
          <a:xfrm>
            <a:off x="2539681" y="2626463"/>
            <a:ext cx="46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2"/>
          <p:cNvSpPr txBox="1"/>
          <p:nvPr/>
        </p:nvSpPr>
        <p:spPr>
          <a:xfrm>
            <a:off x="1346650" y="1040125"/>
            <a:ext cx="62214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Checkpoint: Espacio de preparación</a:t>
            </a:r>
            <a:endParaRPr b="1" i="0" sz="4000" u="none" cap="none" strike="noStrike">
              <a:solidFill>
                <a:schemeClr val="lt1"/>
              </a:solidFill>
              <a:latin typeface="DM Sans"/>
              <a:ea typeface="DM Sans"/>
              <a:cs typeface="DM Sans"/>
              <a:sym typeface="DM Sans"/>
            </a:endParaRPr>
          </a:p>
        </p:txBody>
      </p:sp>
      <p:sp>
        <p:nvSpPr>
          <p:cNvPr id="630" name="Google Shape;630;p122"/>
          <p:cNvSpPr txBox="1"/>
          <p:nvPr/>
        </p:nvSpPr>
        <p:spPr>
          <a:xfrm>
            <a:off x="607300" y="3025825"/>
            <a:ext cx="7700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Toma un tiempo para forkear y clonar el proyecto </a:t>
            </a:r>
            <a:r>
              <a:rPr b="1" lang="es" sz="2000">
                <a:solidFill>
                  <a:schemeClr val="hlink"/>
                </a:solidFill>
                <a:uFill>
                  <a:noFill/>
                </a:uFill>
                <a:latin typeface="DM Sans"/>
                <a:ea typeface="DM Sans"/>
                <a:cs typeface="DM Sans"/>
                <a:sym typeface="DM Sans"/>
                <a:hlinkClick r:id="rId3"/>
              </a:rPr>
              <a:t>aquí</a:t>
            </a:r>
            <a:r>
              <a:rPr lang="es" sz="2000">
                <a:solidFill>
                  <a:schemeClr val="lt1"/>
                </a:solidFill>
                <a:latin typeface="DM Sans"/>
                <a:ea typeface="DM Sans"/>
                <a:cs typeface="DM Sans"/>
                <a:sym typeface="DM Sans"/>
              </a:rPr>
              <a:t>. Revisa el código e instala las dependencias indicadas. Además, recuerda crear tu cuenta en </a:t>
            </a:r>
            <a:r>
              <a:rPr lang="es" sz="2000" u="sng">
                <a:solidFill>
                  <a:schemeClr val="hlink"/>
                </a:solidFill>
                <a:latin typeface="DM Sans"/>
                <a:ea typeface="DM Sans"/>
                <a:cs typeface="DM Sans"/>
                <a:sym typeface="DM Sans"/>
                <a:hlinkClick r:id="rId4"/>
              </a:rPr>
              <a:t>Railway.app</a:t>
            </a:r>
            <a:endParaRPr sz="2000">
              <a:solidFill>
                <a:schemeClr val="lt1"/>
              </a:solidFill>
              <a:latin typeface="DM Sans"/>
              <a:ea typeface="DM Sans"/>
              <a:cs typeface="DM Sans"/>
              <a:sym typeface="DM Sans"/>
            </a:endParaRPr>
          </a:p>
        </p:txBody>
      </p:sp>
      <p:pic>
        <p:nvPicPr>
          <p:cNvPr id="631" name="Google Shape;631;p122"/>
          <p:cNvPicPr preferRelativeResize="0"/>
          <p:nvPr/>
        </p:nvPicPr>
        <p:blipFill>
          <a:blip r:embed="rId5">
            <a:alphaModFix/>
          </a:blip>
          <a:stretch>
            <a:fillRect/>
          </a:stretch>
        </p:blipFill>
        <p:spPr>
          <a:xfrm>
            <a:off x="3809563" y="468300"/>
            <a:ext cx="1295575" cy="1295575"/>
          </a:xfrm>
          <a:prstGeom prst="rect">
            <a:avLst/>
          </a:prstGeom>
          <a:noFill/>
          <a:ln>
            <a:noFill/>
          </a:ln>
        </p:spPr>
      </p:pic>
      <p:sp>
        <p:nvSpPr>
          <p:cNvPr id="632" name="Google Shape;632;p122"/>
          <p:cNvSpPr txBox="1"/>
          <p:nvPr/>
        </p:nvSpPr>
        <p:spPr>
          <a:xfrm rot="-2795">
            <a:off x="2542200" y="4131447"/>
            <a:ext cx="4059601"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50">
                <a:solidFill>
                  <a:schemeClr val="accent5"/>
                </a:solidFill>
                <a:latin typeface="DM Sans"/>
                <a:ea typeface="DM Sans"/>
                <a:cs typeface="DM Sans"/>
                <a:sym typeface="DM Sans"/>
              </a:rPr>
              <a:t>Tiempo estimado:</a:t>
            </a:r>
            <a:r>
              <a:rPr b="1" lang="es" sz="1750">
                <a:solidFill>
                  <a:schemeClr val="accent5"/>
                </a:solidFill>
                <a:latin typeface="DM Sans"/>
                <a:ea typeface="DM Sans"/>
                <a:cs typeface="DM Sans"/>
                <a:sym typeface="DM Sans"/>
              </a:rPr>
              <a:t> 10 minutos</a:t>
            </a:r>
            <a:endParaRPr sz="175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23"/>
          <p:cNvSpPr txBox="1"/>
          <p:nvPr/>
        </p:nvSpPr>
        <p:spPr>
          <a:xfrm>
            <a:off x="609600" y="709400"/>
            <a:ext cx="47718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¡Comenzamos!</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000">
              <a:solidFill>
                <a:schemeClr val="dk1"/>
              </a:solidFill>
              <a:latin typeface="DM Sans"/>
              <a:ea typeface="DM Sans"/>
              <a:cs typeface="DM Sans"/>
              <a:sym typeface="DM Sans"/>
            </a:endParaRPr>
          </a:p>
        </p:txBody>
      </p:sp>
      <p:sp>
        <p:nvSpPr>
          <p:cNvPr id="638" name="Google Shape;638;p123"/>
          <p:cNvSpPr txBox="1"/>
          <p:nvPr/>
        </p:nvSpPr>
        <p:spPr>
          <a:xfrm>
            <a:off x="609600" y="1395225"/>
            <a:ext cx="5706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nuestro proyecto forkeado y nuestra cuenta de Railway.app creada, lo primero que haremos será comenzar a corroborar que los elementos fundamentales se encuentren en el aplicativo para poder ejecutarse arriba en Railway. Si no se cumplen estos criterios, se recomienda no comenzar nuestro deployment hasta que estén subsanados.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Los puntos a revisar son: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Variables de entorno seteadas</a:t>
            </a:r>
            <a:endParaRPr b="1" sz="1350">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Script de inicio</a:t>
            </a:r>
            <a:endParaRPr b="1" sz="1350">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Puerto de escucha</a:t>
            </a:r>
            <a:endParaRPr b="1" sz="1350">
              <a:latin typeface="DM Sans"/>
              <a:ea typeface="DM Sans"/>
              <a:cs typeface="DM Sans"/>
              <a:sym typeface="DM Sans"/>
            </a:endParaRPr>
          </a:p>
        </p:txBody>
      </p:sp>
      <p:grpSp>
        <p:nvGrpSpPr>
          <p:cNvPr id="639" name="Google Shape;639;p123"/>
          <p:cNvGrpSpPr/>
          <p:nvPr/>
        </p:nvGrpSpPr>
        <p:grpSpPr>
          <a:xfrm>
            <a:off x="609593" y="52649"/>
            <a:ext cx="431074" cy="431074"/>
            <a:chOff x="7605951" y="217673"/>
            <a:chExt cx="738900" cy="738900"/>
          </a:xfrm>
        </p:grpSpPr>
        <p:sp>
          <p:nvSpPr>
            <p:cNvPr id="640" name="Google Shape;640;p12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12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42" name="Google Shape;642;p123"/>
          <p:cNvSpPr txBox="1"/>
          <p:nvPr/>
        </p:nvSpPr>
        <p:spPr>
          <a:xfrm>
            <a:off x="1082425" y="526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24"/>
          <p:cNvSpPr txBox="1"/>
          <p:nvPr/>
        </p:nvSpPr>
        <p:spPr>
          <a:xfrm>
            <a:off x="457200" y="660575"/>
            <a:ext cx="81930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Variables de entorno seteadas</a:t>
            </a:r>
            <a:endParaRPr b="1" sz="3600">
              <a:solidFill>
                <a:schemeClr val="dk1"/>
              </a:solidFill>
              <a:latin typeface="DM Sans"/>
              <a:ea typeface="DM Sans"/>
              <a:cs typeface="DM Sans"/>
              <a:sym typeface="DM Sans"/>
            </a:endParaRPr>
          </a:p>
        </p:txBody>
      </p:sp>
      <p:sp>
        <p:nvSpPr>
          <p:cNvPr id="648" name="Google Shape;648;p124"/>
          <p:cNvSpPr txBox="1"/>
          <p:nvPr/>
        </p:nvSpPr>
        <p:spPr>
          <a:xfrm>
            <a:off x="457200" y="1343963"/>
            <a:ext cx="66954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inspeccionamos nuestro archivo app.js,  notamos que están solicitándonos una URL de MONGO ATLAS, para poder conectar correctamente con la base de datos, sin embargo, sabemos que si subimos esta URL de manera limpia, Github se enojará por tener datos sensibles expuestos, por ello, colocaremos nuestra URL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También podríamos configurar nuestras variables de entorno del controlador de sessions (por toda la lógica de jwt y cookies). Sin embargo, de momento no es el objetivo principal, con la variable de entorno de la conexión a ATLAS estaremos bien.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649" name="Google Shape;649;p124"/>
          <p:cNvGrpSpPr/>
          <p:nvPr/>
        </p:nvGrpSpPr>
        <p:grpSpPr>
          <a:xfrm>
            <a:off x="457193" y="52649"/>
            <a:ext cx="431074" cy="431074"/>
            <a:chOff x="7605951" y="217673"/>
            <a:chExt cx="738900" cy="738900"/>
          </a:xfrm>
        </p:grpSpPr>
        <p:sp>
          <p:nvSpPr>
            <p:cNvPr id="650" name="Google Shape;650;p124"/>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12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52" name="Google Shape;652;p124"/>
          <p:cNvSpPr txBox="1"/>
          <p:nvPr/>
        </p:nvSpPr>
        <p:spPr>
          <a:xfrm>
            <a:off x="930025" y="5263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53" name="Google Shape;653;p124"/>
          <p:cNvPicPr preferRelativeResize="0"/>
          <p:nvPr/>
        </p:nvPicPr>
        <p:blipFill>
          <a:blip r:embed="rId4">
            <a:alphaModFix/>
          </a:blip>
          <a:stretch>
            <a:fillRect/>
          </a:stretch>
        </p:blipFill>
        <p:spPr>
          <a:xfrm>
            <a:off x="575975" y="2679250"/>
            <a:ext cx="5632150" cy="369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25"/>
          <p:cNvSpPr txBox="1"/>
          <p:nvPr/>
        </p:nvSpPr>
        <p:spPr>
          <a:xfrm>
            <a:off x="473350" y="4683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59" name="Google Shape;659;p125"/>
          <p:cNvSpPr txBox="1"/>
          <p:nvPr/>
        </p:nvSpPr>
        <p:spPr>
          <a:xfrm>
            <a:off x="473350" y="1373250"/>
            <a:ext cx="68502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000">
                <a:solidFill>
                  <a:schemeClr val="lt1"/>
                </a:solidFill>
                <a:latin typeface="DM Sans"/>
                <a:ea typeface="DM Sans"/>
                <a:cs typeface="DM Sans"/>
                <a:sym typeface="DM Sans"/>
              </a:rPr>
              <a:t>¿Realmente necesitamos dotenv para nuestro proyecto?</a:t>
            </a:r>
            <a:endParaRPr b="1"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Recuerda que, al desplegar nuestra aplicación en Railway, podremos colocar variables de entorno para dicho aplicativo, de manera que dotenv no será necesario para este ejemplo.</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Si quisieramos ejecutar el proyecto sin dotenv, </a:t>
            </a:r>
            <a:r>
              <a:rPr lang="es" sz="2000">
                <a:solidFill>
                  <a:schemeClr val="accent6"/>
                </a:solidFill>
                <a:latin typeface="DM Sans"/>
                <a:ea typeface="DM Sans"/>
                <a:cs typeface="DM Sans"/>
                <a:sym typeface="DM Sans"/>
              </a:rPr>
              <a:t>recuerda que siempre podemos ejecutar en modo </a:t>
            </a:r>
            <a:r>
              <a:rPr b="1" lang="es" sz="2000">
                <a:solidFill>
                  <a:schemeClr val="accent6"/>
                </a:solidFill>
                <a:latin typeface="DM Sans"/>
                <a:ea typeface="DM Sans"/>
                <a:cs typeface="DM Sans"/>
                <a:sym typeface="DM Sans"/>
              </a:rPr>
              <a:t>debug</a:t>
            </a:r>
            <a:r>
              <a:rPr lang="es" sz="2000">
                <a:solidFill>
                  <a:schemeClr val="accent6"/>
                </a:solidFill>
                <a:latin typeface="DM Sans"/>
                <a:ea typeface="DM Sans"/>
                <a:cs typeface="DM Sans"/>
                <a:sym typeface="DM Sans"/>
              </a:rPr>
              <a:t> nuestro aplicativo.</a:t>
            </a:r>
            <a:endParaRPr sz="2000">
              <a:solidFill>
                <a:schemeClr val="accent6"/>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26"/>
          <p:cNvSpPr txBox="1"/>
          <p:nvPr/>
        </p:nvSpPr>
        <p:spPr>
          <a:xfrm>
            <a:off x="457200" y="607225"/>
            <a:ext cx="8292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Script de inicio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65" name="Google Shape;665;p126"/>
          <p:cNvSpPr txBox="1"/>
          <p:nvPr/>
        </p:nvSpPr>
        <p:spPr>
          <a:xfrm>
            <a:off x="457200" y="1471425"/>
            <a:ext cx="6273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¿Cuándo fue la última vez que corriste el script start en tu backend? Hemos estado tan acostumbrados a correr nuestro aplicativo a partir de </a:t>
            </a:r>
            <a:r>
              <a:rPr b="1" lang="es" sz="1350">
                <a:latin typeface="DM Sans"/>
                <a:ea typeface="DM Sans"/>
                <a:cs typeface="DM Sans"/>
                <a:sym typeface="DM Sans"/>
              </a:rPr>
              <a:t>dev</a:t>
            </a:r>
            <a:r>
              <a:rPr lang="es" sz="1350">
                <a:latin typeface="DM Sans"/>
                <a:ea typeface="DM Sans"/>
                <a:cs typeface="DM Sans"/>
                <a:sym typeface="DM Sans"/>
              </a:rPr>
              <a:t> (por el uso de nodemon), que en muchas ocasiones los desarrolladores llegan a olvidar colocar su script </a:t>
            </a:r>
            <a:r>
              <a:rPr b="1" lang="es" sz="1350">
                <a:latin typeface="DM Sans"/>
                <a:ea typeface="DM Sans"/>
                <a:cs typeface="DM Sans"/>
                <a:sym typeface="DM Sans"/>
              </a:rPr>
              <a:t>start</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Este script </a:t>
            </a:r>
            <a:r>
              <a:rPr b="1" lang="es" sz="1350">
                <a:latin typeface="DM Sans"/>
                <a:ea typeface="DM Sans"/>
                <a:cs typeface="DM Sans"/>
                <a:sym typeface="DM Sans"/>
              </a:rPr>
              <a:t>start</a:t>
            </a:r>
            <a:r>
              <a:rPr lang="es" sz="1350">
                <a:latin typeface="DM Sans"/>
                <a:ea typeface="DM Sans"/>
                <a:cs typeface="DM Sans"/>
                <a:sym typeface="DM Sans"/>
              </a:rPr>
              <a:t> es crucial para el servidor una vez deployado, debido a que éste ejecuta este comando, además, es importante que el script inicialice el aplicativo con node y no con nodemon, ya que la dependencia nodemon es algo externo que nosotros instalamos global, pero que el servidor no conoce.</a:t>
            </a:r>
            <a:endParaRPr sz="1350">
              <a:latin typeface="DM Sans"/>
              <a:ea typeface="DM Sans"/>
              <a:cs typeface="DM Sans"/>
              <a:sym typeface="DM Sans"/>
            </a:endParaRPr>
          </a:p>
        </p:txBody>
      </p:sp>
      <p:grpSp>
        <p:nvGrpSpPr>
          <p:cNvPr id="666" name="Google Shape;666;p126"/>
          <p:cNvGrpSpPr/>
          <p:nvPr/>
        </p:nvGrpSpPr>
        <p:grpSpPr>
          <a:xfrm>
            <a:off x="533393" y="52649"/>
            <a:ext cx="431074" cy="431074"/>
            <a:chOff x="7605951" y="217673"/>
            <a:chExt cx="738900" cy="738900"/>
          </a:xfrm>
        </p:grpSpPr>
        <p:sp>
          <p:nvSpPr>
            <p:cNvPr id="667" name="Google Shape;667;p12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12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69" name="Google Shape;669;p126"/>
          <p:cNvSpPr txBox="1"/>
          <p:nvPr/>
        </p:nvSpPr>
        <p:spPr>
          <a:xfrm>
            <a:off x="1006225" y="526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70" name="Google Shape;670;p126"/>
          <p:cNvPicPr preferRelativeResize="0"/>
          <p:nvPr/>
        </p:nvPicPr>
        <p:blipFill>
          <a:blip r:embed="rId4">
            <a:alphaModFix/>
          </a:blip>
          <a:stretch>
            <a:fillRect/>
          </a:stretch>
        </p:blipFill>
        <p:spPr>
          <a:xfrm>
            <a:off x="533400" y="2586713"/>
            <a:ext cx="3414050" cy="863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27"/>
          <p:cNvSpPr txBox="1"/>
          <p:nvPr/>
        </p:nvSpPr>
        <p:spPr>
          <a:xfrm>
            <a:off x="457200" y="607225"/>
            <a:ext cx="6486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Puerto de escucha</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76" name="Google Shape;676;p127"/>
          <p:cNvSpPr txBox="1"/>
          <p:nvPr/>
        </p:nvSpPr>
        <p:spPr>
          <a:xfrm>
            <a:off x="457200" y="1595400"/>
            <a:ext cx="62937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último, la forma en la que declaramos el puerto es importante también. Cuando ejecutamos el aplicativo desde nuestra computadora, abre el puerto que nosotros le indiquemos.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Contrario a esto, cuando nosotros desplegamos un aplicativo, el servidor es consciente de los puertos que tiene abiertos, por lo tanto, somos nosotros quienes deben acoplarse a este puerto, es por ello que la configuración de nuestro puerto debe verse así:</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¿Nuestro aplicativo ya cumplió con estos puntos? </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¡Vamos a Railway!</a:t>
            </a:r>
            <a:endParaRPr b="1" sz="1350">
              <a:latin typeface="DM Sans"/>
              <a:ea typeface="DM Sans"/>
              <a:cs typeface="DM Sans"/>
              <a:sym typeface="DM Sans"/>
            </a:endParaRPr>
          </a:p>
        </p:txBody>
      </p:sp>
      <p:grpSp>
        <p:nvGrpSpPr>
          <p:cNvPr id="677" name="Google Shape;677;p127"/>
          <p:cNvGrpSpPr/>
          <p:nvPr/>
        </p:nvGrpSpPr>
        <p:grpSpPr>
          <a:xfrm>
            <a:off x="457193" y="128849"/>
            <a:ext cx="431074" cy="431074"/>
            <a:chOff x="7605951" y="217673"/>
            <a:chExt cx="738900" cy="738900"/>
          </a:xfrm>
        </p:grpSpPr>
        <p:sp>
          <p:nvSpPr>
            <p:cNvPr id="678" name="Google Shape;678;p12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12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0" name="Google Shape;680;p127"/>
          <p:cNvSpPr txBox="1"/>
          <p:nvPr/>
        </p:nvSpPr>
        <p:spPr>
          <a:xfrm>
            <a:off x="9300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81" name="Google Shape;681;p127"/>
          <p:cNvPicPr preferRelativeResize="0"/>
          <p:nvPr/>
        </p:nvPicPr>
        <p:blipFill>
          <a:blip r:embed="rId4">
            <a:alphaModFix/>
          </a:blip>
          <a:stretch>
            <a:fillRect/>
          </a:stretch>
        </p:blipFill>
        <p:spPr>
          <a:xfrm>
            <a:off x="545825" y="3505750"/>
            <a:ext cx="3479500" cy="339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28"/>
          <p:cNvSpPr txBox="1"/>
          <p:nvPr/>
        </p:nvSpPr>
        <p:spPr>
          <a:xfrm>
            <a:off x="475500" y="468300"/>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Recuerda hacer push de los cambios realizados</a:t>
            </a:r>
            <a:endParaRPr b="1" i="0" sz="4000" u="none" cap="none" strike="noStrike">
              <a:solidFill>
                <a:schemeClr val="dk1"/>
              </a:solidFill>
              <a:latin typeface="DM Sans"/>
              <a:ea typeface="DM Sans"/>
              <a:cs typeface="DM Sans"/>
              <a:sym typeface="DM Sans"/>
            </a:endParaRPr>
          </a:p>
        </p:txBody>
      </p:sp>
      <p:sp>
        <p:nvSpPr>
          <p:cNvPr id="687" name="Google Shape;687;p128"/>
          <p:cNvSpPr txBox="1"/>
          <p:nvPr/>
        </p:nvSpPr>
        <p:spPr>
          <a:xfrm>
            <a:off x="475500" y="2297475"/>
            <a:ext cx="4587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Ya que hicimos un cambio de la variable de entorno de mongo, es importante que hagamos push de nuestros últimos cambios a la rama principal.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Sabiendo que Railway tomará el repositorio de GitHub como referencia de despliegue, es importante siempre tener actualizado el repositorio.</a:t>
            </a:r>
            <a:endParaRPr sz="1350">
              <a:latin typeface="DM Sans"/>
              <a:ea typeface="DM Sans"/>
              <a:cs typeface="DM Sans"/>
              <a:sym typeface="DM Sans"/>
            </a:endParaRPr>
          </a:p>
        </p:txBody>
      </p:sp>
      <p:pic>
        <p:nvPicPr>
          <p:cNvPr id="688" name="Google Shape;688;p128"/>
          <p:cNvPicPr preferRelativeResize="0"/>
          <p:nvPr/>
        </p:nvPicPr>
        <p:blipFill>
          <a:blip r:embed="rId3">
            <a:alphaModFix/>
          </a:blip>
          <a:stretch>
            <a:fillRect/>
          </a:stretch>
        </p:blipFill>
        <p:spPr>
          <a:xfrm>
            <a:off x="5184500" y="2674163"/>
            <a:ext cx="3648075" cy="885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29"/>
          <p:cNvSpPr txBox="1"/>
          <p:nvPr/>
        </p:nvSpPr>
        <p:spPr>
          <a:xfrm>
            <a:off x="533400" y="897750"/>
            <a:ext cx="482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proyecto</a:t>
            </a:r>
            <a:endParaRPr b="1" i="0" sz="4000" u="none" cap="none" strike="noStrike">
              <a:solidFill>
                <a:schemeClr val="dk1"/>
              </a:solidFill>
              <a:latin typeface="DM Sans"/>
              <a:ea typeface="DM Sans"/>
              <a:cs typeface="DM Sans"/>
              <a:sym typeface="DM Sans"/>
            </a:endParaRPr>
          </a:p>
        </p:txBody>
      </p:sp>
      <p:sp>
        <p:nvSpPr>
          <p:cNvPr id="694" name="Google Shape;694;p129"/>
          <p:cNvSpPr txBox="1"/>
          <p:nvPr/>
        </p:nvSpPr>
        <p:spPr>
          <a:xfrm>
            <a:off x="533400" y="2190750"/>
            <a:ext cx="49017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desde Railway seleccionaremos la opción “New Project”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Nota cómo nos da la opción directamente de hacerlo desde Github, ahí es donde toma acción nuestro proyecto recién forkeado.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Daremos click a la opción de Github y seleccionaremos el repositorio que recién forkeamos.</a:t>
            </a:r>
            <a:endParaRPr sz="1350">
              <a:latin typeface="DM Sans"/>
              <a:ea typeface="DM Sans"/>
              <a:cs typeface="DM Sans"/>
              <a:sym typeface="DM Sans"/>
            </a:endParaRPr>
          </a:p>
        </p:txBody>
      </p:sp>
      <p:pic>
        <p:nvPicPr>
          <p:cNvPr id="695" name="Google Shape;695;p129"/>
          <p:cNvPicPr preferRelativeResize="0"/>
          <p:nvPr/>
        </p:nvPicPr>
        <p:blipFill>
          <a:blip r:embed="rId3">
            <a:alphaModFix/>
          </a:blip>
          <a:stretch>
            <a:fillRect/>
          </a:stretch>
        </p:blipFill>
        <p:spPr>
          <a:xfrm>
            <a:off x="5806975" y="675713"/>
            <a:ext cx="2861526" cy="3792075"/>
          </a:xfrm>
          <a:prstGeom prst="rect">
            <a:avLst/>
          </a:prstGeom>
          <a:noFill/>
          <a:ln>
            <a:noFill/>
          </a:ln>
        </p:spPr>
      </p:pic>
      <p:grpSp>
        <p:nvGrpSpPr>
          <p:cNvPr id="696" name="Google Shape;696;p129"/>
          <p:cNvGrpSpPr/>
          <p:nvPr/>
        </p:nvGrpSpPr>
        <p:grpSpPr>
          <a:xfrm>
            <a:off x="533393" y="128849"/>
            <a:ext cx="431074" cy="431074"/>
            <a:chOff x="7605951" y="217673"/>
            <a:chExt cx="738900" cy="738900"/>
          </a:xfrm>
        </p:grpSpPr>
        <p:sp>
          <p:nvSpPr>
            <p:cNvPr id="697" name="Google Shape;697;p129"/>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12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99" name="Google Shape;699;p129"/>
          <p:cNvSpPr txBox="1"/>
          <p:nvPr/>
        </p:nvSpPr>
        <p:spPr>
          <a:xfrm>
            <a:off x="1006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30"/>
          <p:cNvSpPr txBox="1"/>
          <p:nvPr/>
        </p:nvSpPr>
        <p:spPr>
          <a:xfrm>
            <a:off x="475500" y="1091375"/>
            <a:ext cx="5154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Configuración inicial</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05" name="Google Shape;705;p130"/>
          <p:cNvSpPr txBox="1"/>
          <p:nvPr/>
        </p:nvSpPr>
        <p:spPr>
          <a:xfrm>
            <a:off x="475500" y="2412925"/>
            <a:ext cx="3914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Antes de que se levante el aplicativo, Railway nos pregunta si tenemos intención de agregar variables de entorno, ¡Y nosotros tenemos una variable de entorno por agregar!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Daremos click en </a:t>
            </a:r>
            <a:r>
              <a:rPr b="1" lang="es" sz="1350">
                <a:latin typeface="DM Sans"/>
                <a:ea typeface="DM Sans"/>
                <a:cs typeface="DM Sans"/>
                <a:sym typeface="DM Sans"/>
              </a:rPr>
              <a:t>Add variables</a:t>
            </a:r>
            <a:r>
              <a:rPr lang="es" sz="1350">
                <a:latin typeface="DM Sans"/>
                <a:ea typeface="DM Sans"/>
                <a:cs typeface="DM Sans"/>
                <a:sym typeface="DM Sans"/>
              </a:rPr>
              <a:t>, y posteriormente añadiremos la MONGO_URL </a:t>
            </a:r>
            <a:endParaRPr sz="1350">
              <a:latin typeface="DM Sans"/>
              <a:ea typeface="DM Sans"/>
              <a:cs typeface="DM Sans"/>
              <a:sym typeface="DM Sans"/>
            </a:endParaRPr>
          </a:p>
        </p:txBody>
      </p:sp>
      <p:pic>
        <p:nvPicPr>
          <p:cNvPr id="706" name="Google Shape;706;p130"/>
          <p:cNvPicPr preferRelativeResize="0"/>
          <p:nvPr/>
        </p:nvPicPr>
        <p:blipFill>
          <a:blip r:embed="rId3">
            <a:alphaModFix/>
          </a:blip>
          <a:stretch>
            <a:fillRect/>
          </a:stretch>
        </p:blipFill>
        <p:spPr>
          <a:xfrm>
            <a:off x="5404750" y="559925"/>
            <a:ext cx="2492301" cy="2381725"/>
          </a:xfrm>
          <a:prstGeom prst="rect">
            <a:avLst/>
          </a:prstGeom>
          <a:noFill/>
          <a:ln>
            <a:noFill/>
          </a:ln>
        </p:spPr>
      </p:pic>
      <p:grpSp>
        <p:nvGrpSpPr>
          <p:cNvPr id="707" name="Google Shape;707;p130"/>
          <p:cNvGrpSpPr/>
          <p:nvPr/>
        </p:nvGrpSpPr>
        <p:grpSpPr>
          <a:xfrm>
            <a:off x="475493" y="128849"/>
            <a:ext cx="431074" cy="431074"/>
            <a:chOff x="7605951" y="217673"/>
            <a:chExt cx="738900" cy="738900"/>
          </a:xfrm>
        </p:grpSpPr>
        <p:sp>
          <p:nvSpPr>
            <p:cNvPr id="708" name="Google Shape;708;p13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13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10" name="Google Shape;710;p130"/>
          <p:cNvSpPr txBox="1"/>
          <p:nvPr/>
        </p:nvSpPr>
        <p:spPr>
          <a:xfrm>
            <a:off x="9483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711" name="Google Shape;711;p130"/>
          <p:cNvPicPr preferRelativeResize="0"/>
          <p:nvPr/>
        </p:nvPicPr>
        <p:blipFill>
          <a:blip r:embed="rId5">
            <a:alphaModFix/>
          </a:blip>
          <a:stretch>
            <a:fillRect/>
          </a:stretch>
        </p:blipFill>
        <p:spPr>
          <a:xfrm>
            <a:off x="4742199" y="3215525"/>
            <a:ext cx="3817400" cy="137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131"/>
          <p:cNvPicPr preferRelativeResize="0"/>
          <p:nvPr/>
        </p:nvPicPr>
        <p:blipFill>
          <a:blip r:embed="rId3">
            <a:alphaModFix/>
          </a:blip>
          <a:stretch>
            <a:fillRect/>
          </a:stretch>
        </p:blipFill>
        <p:spPr>
          <a:xfrm>
            <a:off x="2019193" y="2708450"/>
            <a:ext cx="5163506" cy="1901000"/>
          </a:xfrm>
          <a:prstGeom prst="rect">
            <a:avLst/>
          </a:prstGeom>
          <a:noFill/>
          <a:ln>
            <a:noFill/>
          </a:ln>
        </p:spPr>
      </p:pic>
      <p:sp>
        <p:nvSpPr>
          <p:cNvPr id="717" name="Google Shape;717;p131"/>
          <p:cNvSpPr txBox="1"/>
          <p:nvPr/>
        </p:nvSpPr>
        <p:spPr>
          <a:xfrm>
            <a:off x="601825" y="559950"/>
            <a:ext cx="813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Información del deploy</a:t>
            </a:r>
            <a:endParaRPr b="1" sz="4000">
              <a:solidFill>
                <a:schemeClr val="dk1"/>
              </a:solidFill>
              <a:latin typeface="DM Sans"/>
              <a:ea typeface="DM Sans"/>
              <a:cs typeface="DM Sans"/>
              <a:sym typeface="DM Sans"/>
            </a:endParaRPr>
          </a:p>
        </p:txBody>
      </p:sp>
      <p:sp>
        <p:nvSpPr>
          <p:cNvPr id="718" name="Google Shape;718;p131"/>
          <p:cNvSpPr txBox="1"/>
          <p:nvPr/>
        </p:nvSpPr>
        <p:spPr>
          <a:xfrm>
            <a:off x="601825" y="1276850"/>
            <a:ext cx="4280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visualizar en un panel de información, en la pestaña de Deployments, el estatus actual del deploy que realizó la aplicación (Success en este caso). </a:t>
            </a:r>
            <a:r>
              <a:rPr lang="es" sz="1350">
                <a:highlight>
                  <a:schemeClr val="accent6"/>
                </a:highlight>
                <a:latin typeface="DM Sans"/>
                <a:ea typeface="DM Sans"/>
                <a:cs typeface="DM Sans"/>
                <a:sym typeface="DM Sans"/>
              </a:rPr>
              <a:t>Siempre que un deploy salga mal, podemos dar click en </a:t>
            </a:r>
            <a:r>
              <a:rPr b="1" lang="es" sz="1350">
                <a:highlight>
                  <a:schemeClr val="accent6"/>
                </a:highlight>
                <a:latin typeface="DM Sans"/>
                <a:ea typeface="DM Sans"/>
                <a:cs typeface="DM Sans"/>
                <a:sym typeface="DM Sans"/>
              </a:rPr>
              <a:t>View Logs</a:t>
            </a:r>
            <a:r>
              <a:rPr lang="es" sz="1350">
                <a:highlight>
                  <a:schemeClr val="accent6"/>
                </a:highlight>
                <a:latin typeface="DM Sans"/>
                <a:ea typeface="DM Sans"/>
                <a:cs typeface="DM Sans"/>
                <a:sym typeface="DM Sans"/>
              </a:rPr>
              <a:t> para saber qué es lo que está  saliendo mal</a:t>
            </a:r>
            <a:endParaRPr sz="1350">
              <a:highlight>
                <a:schemeClr val="accent6"/>
              </a:highlight>
              <a:latin typeface="DM Sans"/>
              <a:ea typeface="DM Sans"/>
              <a:cs typeface="DM Sans"/>
              <a:sym typeface="DM Sans"/>
            </a:endParaRPr>
          </a:p>
        </p:txBody>
      </p:sp>
      <p:grpSp>
        <p:nvGrpSpPr>
          <p:cNvPr id="719" name="Google Shape;719;p131"/>
          <p:cNvGrpSpPr/>
          <p:nvPr/>
        </p:nvGrpSpPr>
        <p:grpSpPr>
          <a:xfrm>
            <a:off x="533220" y="128850"/>
            <a:ext cx="403366" cy="431074"/>
            <a:chOff x="7605951" y="217673"/>
            <a:chExt cx="738900" cy="738900"/>
          </a:xfrm>
        </p:grpSpPr>
        <p:sp>
          <p:nvSpPr>
            <p:cNvPr id="720" name="Google Shape;720;p13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13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22" name="Google Shape;722;p131"/>
          <p:cNvSpPr txBox="1"/>
          <p:nvPr/>
        </p:nvSpPr>
        <p:spPr>
          <a:xfrm>
            <a:off x="936783" y="128851"/>
            <a:ext cx="346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20" name="Shape 320"/>
        <p:cNvGrpSpPr/>
        <p:nvPr/>
      </p:nvGrpSpPr>
      <p:grpSpPr>
        <a:xfrm>
          <a:off x="0" y="0"/>
          <a:ext cx="0" cy="0"/>
          <a:chOff x="0" y="0"/>
          <a:chExt cx="0" cy="0"/>
        </a:xfrm>
      </p:grpSpPr>
      <p:sp>
        <p:nvSpPr>
          <p:cNvPr id="321" name="Google Shape;321;p87"/>
          <p:cNvSpPr txBox="1"/>
          <p:nvPr/>
        </p:nvSpPr>
        <p:spPr>
          <a:xfrm>
            <a:off x="2332875" y="3387963"/>
            <a:ext cx="46248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t/>
            </a:r>
            <a:endParaRPr sz="1800">
              <a:latin typeface="Helvetica Neue Light"/>
              <a:ea typeface="Helvetica Neue Light"/>
              <a:cs typeface="Helvetica Neue Light"/>
              <a:sym typeface="Helvetica Neue Light"/>
            </a:endParaRPr>
          </a:p>
        </p:txBody>
      </p:sp>
      <p:sp>
        <p:nvSpPr>
          <p:cNvPr id="322" name="Google Shape;322;p87"/>
          <p:cNvSpPr txBox="1"/>
          <p:nvPr/>
        </p:nvSpPr>
        <p:spPr>
          <a:xfrm>
            <a:off x="418275" y="-92500"/>
            <a:ext cx="698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¿Cómo organizar la clase?</a:t>
            </a:r>
            <a:endParaRPr b="1" sz="4000" u="none" cap="none" strike="noStrike">
              <a:solidFill>
                <a:srgbClr val="000000"/>
              </a:solidFill>
              <a:latin typeface="DM Sans"/>
              <a:ea typeface="DM Sans"/>
              <a:cs typeface="DM Sans"/>
              <a:sym typeface="DM Sans"/>
            </a:endParaRPr>
          </a:p>
        </p:txBody>
      </p:sp>
      <p:graphicFrame>
        <p:nvGraphicFramePr>
          <p:cNvPr id="323" name="Google Shape;323;p87"/>
          <p:cNvGraphicFramePr/>
          <p:nvPr/>
        </p:nvGraphicFramePr>
        <p:xfrm>
          <a:off x="418275" y="838945"/>
          <a:ext cx="3000000" cy="3000000"/>
        </p:xfrm>
        <a:graphic>
          <a:graphicData uri="http://schemas.openxmlformats.org/drawingml/2006/table">
            <a:tbl>
              <a:tblPr>
                <a:noFill/>
                <a:tableStyleId>{BF96C204-4638-4C58-A171-31525463D04A}</a:tableStyleId>
              </a:tblPr>
              <a:tblGrid>
                <a:gridCol w="2209975"/>
                <a:gridCol w="1809850"/>
                <a:gridCol w="3973200"/>
              </a:tblGrid>
              <a:tr h="655300">
                <a:tc>
                  <a:txBody>
                    <a:bodyPr/>
                    <a:lstStyle/>
                    <a:p>
                      <a:pPr indent="0" lvl="0" marL="0" rtl="0" algn="ctr">
                        <a:spcBef>
                          <a:spcPts val="0"/>
                        </a:spcBef>
                        <a:spcAft>
                          <a:spcPts val="0"/>
                        </a:spcAft>
                        <a:buNone/>
                      </a:pPr>
                      <a:r>
                        <a:rPr b="1" lang="es" sz="1350">
                          <a:latin typeface="DM Sans"/>
                          <a:ea typeface="DM Sans"/>
                          <a:cs typeface="DM Sans"/>
                          <a:sym typeface="DM Sans"/>
                        </a:rPr>
                        <a:t>Estructura general de la clase</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Tiempo de dedicación</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Enfoques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58725">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Skills</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10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No detenerse a explicar cada skill</a:t>
                      </a:r>
                      <a:endParaRPr sz="850">
                        <a:latin typeface="DM Sans"/>
                        <a:ea typeface="DM Sans"/>
                        <a:cs typeface="DM Sans"/>
                        <a:sym typeface="DM Sans"/>
                      </a:endParaRPr>
                    </a:p>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Utilízalo como motivador, no como stopper.</a:t>
                      </a:r>
                      <a:endParaRPr sz="8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8949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Práctica integradora</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1hr 20 min (contemplando break a tu elección)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Recuerda que estás retomando un proyecto de práctica integradora previo. No pierdas tiempo repasando cosas de la práctica integradora anterior.</a:t>
                      </a:r>
                      <a:endParaRPr sz="850">
                        <a:latin typeface="DM Sans"/>
                        <a:ea typeface="DM Sans"/>
                        <a:cs typeface="DM Sans"/>
                        <a:sym typeface="DM Sans"/>
                      </a:endParaRPr>
                    </a:p>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Esta práctica integradora supone un caso muy particular, y es que es de carácter más relajado, ya que las cosas a integrar son bastante sencillas, cosas como logging y documentación, haciendo que el resto de los temas sea bastante subjetivo según sea el caso. </a:t>
                      </a:r>
                      <a:endParaRPr sz="8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05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Presentación del desaf</a:t>
                      </a:r>
                      <a:r>
                        <a:rPr lang="es" sz="1150">
                          <a:latin typeface="DM Sans"/>
                          <a:ea typeface="DM Sans"/>
                          <a:cs typeface="DM Sans"/>
                          <a:sym typeface="DM Sans"/>
                        </a:rPr>
                        <a:t>ío</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10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228600" rtl="0" algn="l">
                        <a:lnSpc>
                          <a:spcPct val="115000"/>
                        </a:lnSpc>
                        <a:spcBef>
                          <a:spcPts val="0"/>
                        </a:spcBef>
                        <a:spcAft>
                          <a:spcPts val="0"/>
                        </a:spcAft>
                        <a:buNone/>
                      </a:pPr>
                      <a:r>
                        <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6205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Espacio de dudas y consultas</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15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solidFill>
                            <a:schemeClr val="dk1"/>
                          </a:solidFill>
                          <a:latin typeface="DM Sans"/>
                          <a:ea typeface="DM Sans"/>
                          <a:cs typeface="DM Sans"/>
                          <a:sym typeface="DM Sans"/>
                        </a:rPr>
                        <a:t>Puedes traer dudas con respecto a contenidos vistos en el curso o bien relacionadas con el terreno profesional.</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pic>
        <p:nvPicPr>
          <p:cNvPr id="324" name="Google Shape;324;p87"/>
          <p:cNvPicPr preferRelativeResize="0"/>
          <p:nvPr/>
        </p:nvPicPr>
        <p:blipFill>
          <a:blip r:embed="rId3">
            <a:alphaModFix/>
          </a:blip>
          <a:stretch>
            <a:fillRect/>
          </a:stretch>
        </p:blipFill>
        <p:spPr>
          <a:xfrm>
            <a:off x="7635985" y="4695649"/>
            <a:ext cx="1111300" cy="258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32"/>
          <p:cNvSpPr txBox="1"/>
          <p:nvPr/>
        </p:nvSpPr>
        <p:spPr>
          <a:xfrm>
            <a:off x="475500" y="916725"/>
            <a:ext cx="436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Generando un dominio</a:t>
            </a:r>
            <a:endParaRPr sz="4000"/>
          </a:p>
        </p:txBody>
      </p:sp>
      <p:sp>
        <p:nvSpPr>
          <p:cNvPr id="728" name="Google Shape;728;p132"/>
          <p:cNvSpPr txBox="1"/>
          <p:nvPr/>
        </p:nvSpPr>
        <p:spPr>
          <a:xfrm>
            <a:off x="475500" y="2379675"/>
            <a:ext cx="4232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defecto, la aplicación se encuentra desplegada, pero no con un dominio especificado, para esto iremos a la pestaña de Settings. Luego, en el apartado </a:t>
            </a:r>
            <a:r>
              <a:rPr b="1" lang="es" sz="1350">
                <a:latin typeface="DM Sans"/>
                <a:ea typeface="DM Sans"/>
                <a:cs typeface="DM Sans"/>
                <a:sym typeface="DM Sans"/>
              </a:rPr>
              <a:t>Domains</a:t>
            </a:r>
            <a:r>
              <a:rPr lang="es" sz="1350">
                <a:latin typeface="DM Sans"/>
                <a:ea typeface="DM Sans"/>
                <a:cs typeface="DM Sans"/>
                <a:sym typeface="DM Sans"/>
              </a:rPr>
              <a:t>, seleccionaremos el botón </a:t>
            </a:r>
            <a:r>
              <a:rPr b="1" lang="es" sz="1350">
                <a:latin typeface="DM Sans"/>
                <a:ea typeface="DM Sans"/>
                <a:cs typeface="DM Sans"/>
                <a:sym typeface="DM Sans"/>
              </a:rPr>
              <a:t>Generate Domain</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link generado será el enlace para visitar nuestro backend.</a:t>
            </a:r>
            <a:endParaRPr sz="1350">
              <a:latin typeface="DM Sans"/>
              <a:ea typeface="DM Sans"/>
              <a:cs typeface="DM Sans"/>
              <a:sym typeface="DM Sans"/>
            </a:endParaRPr>
          </a:p>
        </p:txBody>
      </p:sp>
      <p:pic>
        <p:nvPicPr>
          <p:cNvPr id="729" name="Google Shape;729;p132"/>
          <p:cNvPicPr preferRelativeResize="0"/>
          <p:nvPr/>
        </p:nvPicPr>
        <p:blipFill>
          <a:blip r:embed="rId3">
            <a:alphaModFix/>
          </a:blip>
          <a:stretch>
            <a:fillRect/>
          </a:stretch>
        </p:blipFill>
        <p:spPr>
          <a:xfrm>
            <a:off x="4942602" y="925363"/>
            <a:ext cx="3357551" cy="2251450"/>
          </a:xfrm>
          <a:prstGeom prst="rect">
            <a:avLst/>
          </a:prstGeom>
          <a:noFill/>
          <a:ln>
            <a:noFill/>
          </a:ln>
        </p:spPr>
      </p:pic>
      <p:pic>
        <p:nvPicPr>
          <p:cNvPr id="730" name="Google Shape;730;p132"/>
          <p:cNvPicPr preferRelativeResize="0"/>
          <p:nvPr/>
        </p:nvPicPr>
        <p:blipFill>
          <a:blip r:embed="rId4">
            <a:alphaModFix/>
          </a:blip>
          <a:stretch>
            <a:fillRect/>
          </a:stretch>
        </p:blipFill>
        <p:spPr>
          <a:xfrm>
            <a:off x="4942600" y="3357713"/>
            <a:ext cx="3357550" cy="860428"/>
          </a:xfrm>
          <a:prstGeom prst="rect">
            <a:avLst/>
          </a:prstGeom>
          <a:noFill/>
          <a:ln>
            <a:noFill/>
          </a:ln>
        </p:spPr>
      </p:pic>
      <p:grpSp>
        <p:nvGrpSpPr>
          <p:cNvPr id="731" name="Google Shape;731;p132"/>
          <p:cNvGrpSpPr/>
          <p:nvPr/>
        </p:nvGrpSpPr>
        <p:grpSpPr>
          <a:xfrm>
            <a:off x="564393" y="50936"/>
            <a:ext cx="431074" cy="431074"/>
            <a:chOff x="7605951" y="217673"/>
            <a:chExt cx="738900" cy="738900"/>
          </a:xfrm>
        </p:grpSpPr>
        <p:sp>
          <p:nvSpPr>
            <p:cNvPr id="732" name="Google Shape;732;p13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132"/>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734" name="Google Shape;734;p132"/>
          <p:cNvSpPr txBox="1"/>
          <p:nvPr/>
        </p:nvSpPr>
        <p:spPr>
          <a:xfrm>
            <a:off x="932700" y="509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33"/>
          <p:cNvSpPr txBox="1"/>
          <p:nvPr/>
        </p:nvSpPr>
        <p:spPr>
          <a:xfrm>
            <a:off x="475500" y="559950"/>
            <a:ext cx="6677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Finalmente, utilizando nuestro backend</a:t>
            </a:r>
            <a:endParaRPr b="1" sz="4000">
              <a:solidFill>
                <a:schemeClr val="dk1"/>
              </a:solidFill>
              <a:latin typeface="DM Sans"/>
              <a:ea typeface="DM Sans"/>
              <a:cs typeface="DM Sans"/>
              <a:sym typeface="DM Sans"/>
            </a:endParaRPr>
          </a:p>
        </p:txBody>
      </p:sp>
      <p:sp>
        <p:nvSpPr>
          <p:cNvPr id="740" name="Google Shape;740;p133"/>
          <p:cNvSpPr txBox="1"/>
          <p:nvPr/>
        </p:nvSpPr>
        <p:spPr>
          <a:xfrm>
            <a:off x="475500" y="1955300"/>
            <a:ext cx="536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todos los pasos se siguieron correctamente, podemos visitar /api/users y obtendremos el resultado de usuarios de la base de datos de atlas que configuramos en nuestra MONGO_URL</a:t>
            </a:r>
            <a:endParaRPr>
              <a:latin typeface="DM Sans"/>
              <a:ea typeface="DM Sans"/>
              <a:cs typeface="DM Sans"/>
              <a:sym typeface="DM Sans"/>
            </a:endParaRPr>
          </a:p>
        </p:txBody>
      </p:sp>
      <p:pic>
        <p:nvPicPr>
          <p:cNvPr id="741" name="Google Shape;741;p133"/>
          <p:cNvPicPr preferRelativeResize="0"/>
          <p:nvPr/>
        </p:nvPicPr>
        <p:blipFill>
          <a:blip r:embed="rId3">
            <a:alphaModFix/>
          </a:blip>
          <a:stretch>
            <a:fillRect/>
          </a:stretch>
        </p:blipFill>
        <p:spPr>
          <a:xfrm>
            <a:off x="738188" y="3262825"/>
            <a:ext cx="7667625" cy="1038225"/>
          </a:xfrm>
          <a:prstGeom prst="rect">
            <a:avLst/>
          </a:prstGeom>
          <a:noFill/>
          <a:ln>
            <a:noFill/>
          </a:ln>
        </p:spPr>
      </p:pic>
      <p:grpSp>
        <p:nvGrpSpPr>
          <p:cNvPr id="742" name="Google Shape;742;p133"/>
          <p:cNvGrpSpPr/>
          <p:nvPr/>
        </p:nvGrpSpPr>
        <p:grpSpPr>
          <a:xfrm>
            <a:off x="475493" y="128849"/>
            <a:ext cx="431074" cy="431074"/>
            <a:chOff x="7605951" y="217673"/>
            <a:chExt cx="738900" cy="738900"/>
          </a:xfrm>
        </p:grpSpPr>
        <p:sp>
          <p:nvSpPr>
            <p:cNvPr id="743" name="Google Shape;743;p13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13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45" name="Google Shape;745;p133"/>
          <p:cNvSpPr txBox="1"/>
          <p:nvPr/>
        </p:nvSpPr>
        <p:spPr>
          <a:xfrm>
            <a:off x="906575" y="12885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3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51" name="Google Shape;751;p13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35"/>
          <p:cNvSpPr txBox="1"/>
          <p:nvPr/>
        </p:nvSpPr>
        <p:spPr>
          <a:xfrm>
            <a:off x="475500" y="1941375"/>
            <a:ext cx="8193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Configuración de pipeline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accent5"/>
                </a:solidFill>
                <a:latin typeface="DM Sans"/>
                <a:ea typeface="DM Sans"/>
                <a:cs typeface="DM Sans"/>
                <a:sym typeface="DM Sans"/>
              </a:rPr>
              <a:t>en </a:t>
            </a:r>
            <a:r>
              <a:rPr b="1" lang="es" sz="4000">
                <a:solidFill>
                  <a:srgbClr val="83AEFB"/>
                </a:solidFill>
                <a:latin typeface="DM Sans"/>
                <a:ea typeface="DM Sans"/>
                <a:cs typeface="DM Sans"/>
                <a:sym typeface="DM Sans"/>
              </a:rPr>
              <a:t>Railway.app</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6"/>
          <p:cNvSpPr txBox="1"/>
          <p:nvPr/>
        </p:nvSpPr>
        <p:spPr>
          <a:xfrm>
            <a:off x="475500" y="4683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pipeline?</a:t>
            </a:r>
            <a:endParaRPr b="1" i="0" sz="4000" u="none" cap="none" strike="noStrike">
              <a:solidFill>
                <a:schemeClr val="dk1"/>
              </a:solidFill>
              <a:latin typeface="DM Sans"/>
              <a:ea typeface="DM Sans"/>
              <a:cs typeface="DM Sans"/>
              <a:sym typeface="DM Sans"/>
            </a:endParaRPr>
          </a:p>
        </p:txBody>
      </p:sp>
      <p:sp>
        <p:nvSpPr>
          <p:cNvPr id="762" name="Google Shape;762;p136"/>
          <p:cNvSpPr txBox="1"/>
          <p:nvPr/>
        </p:nvSpPr>
        <p:spPr>
          <a:xfrm>
            <a:off x="475500" y="1361775"/>
            <a:ext cx="61281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entiende por pipeline a todo el flujo que comprende un proceso. Una característica importante de un pipeline es el uso de diferentes </a:t>
            </a:r>
            <a:r>
              <a:rPr b="1" lang="es" sz="1350">
                <a:latin typeface="DM Sans"/>
                <a:ea typeface="DM Sans"/>
                <a:cs typeface="DM Sans"/>
                <a:sym typeface="DM Sans"/>
              </a:rPr>
              <a:t>stages</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Estas stages están relacionadas con: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b="1" lang="es" sz="1350">
                <a:highlight>
                  <a:srgbClr val="EA90FF"/>
                </a:highlight>
                <a:latin typeface="DM Sans"/>
                <a:ea typeface="DM Sans"/>
                <a:cs typeface="DM Sans"/>
                <a:sym typeface="DM Sans"/>
              </a:rPr>
              <a:t>Diferentes entornos</a:t>
            </a:r>
            <a:r>
              <a:rPr lang="es" sz="1350">
                <a:highlight>
                  <a:srgbClr val="EA90FF"/>
                </a:highlight>
                <a:latin typeface="DM Sans"/>
                <a:ea typeface="DM Sans"/>
                <a:cs typeface="DM Sans"/>
                <a:sym typeface="DM Sans"/>
              </a:rPr>
              <a:t>: </a:t>
            </a:r>
            <a:r>
              <a:rPr lang="es" sz="1350">
                <a:latin typeface="DM Sans"/>
                <a:ea typeface="DM Sans"/>
                <a:cs typeface="DM Sans"/>
                <a:sym typeface="DM Sans"/>
              </a:rPr>
              <a:t>Cada entorno debe apuntar a diferentes bases de datos, por ejemplo, no es prudente mezclar mock users con usuarios reales de un entorno productivo.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b="1" lang="es" sz="1350">
                <a:highlight>
                  <a:schemeClr val="accent5"/>
                </a:highlight>
                <a:latin typeface="DM Sans"/>
                <a:ea typeface="DM Sans"/>
                <a:cs typeface="DM Sans"/>
                <a:sym typeface="DM Sans"/>
              </a:rPr>
              <a:t>Diferentes intenciones</a:t>
            </a:r>
            <a:r>
              <a:rPr lang="es" sz="1350">
                <a:highlight>
                  <a:schemeClr val="accent5"/>
                </a:highlight>
                <a:latin typeface="DM Sans"/>
                <a:ea typeface="DM Sans"/>
                <a:cs typeface="DM Sans"/>
                <a:sym typeface="DM Sans"/>
              </a:rPr>
              <a:t>:</a:t>
            </a:r>
            <a:r>
              <a:rPr lang="es" sz="1350">
                <a:latin typeface="DM Sans"/>
                <a:ea typeface="DM Sans"/>
                <a:cs typeface="DM Sans"/>
                <a:sym typeface="DM Sans"/>
              </a:rPr>
              <a:t> Una stage de desarrollo tiene la principal intención de corroborar que todas las ramas mergeadas de diferentes desarrolladores del equipo no hayan generado ningún conflicto funcional, sin embargo, una stage de QA no está interesada por la integración, sino directamente el carácter funcional del mismo.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768" name="Google Shape;768;p137"/>
          <p:cNvSpPr/>
          <p:nvPr/>
        </p:nvSpPr>
        <p:spPr>
          <a:xfrm>
            <a:off x="1727851" y="1546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37"/>
          <p:cNvSpPr/>
          <p:nvPr/>
        </p:nvSpPr>
        <p:spPr>
          <a:xfrm>
            <a:off x="4275178" y="15461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37"/>
          <p:cNvSpPr txBox="1"/>
          <p:nvPr/>
        </p:nvSpPr>
        <p:spPr>
          <a:xfrm>
            <a:off x="986988" y="23517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Desarrollo (preproductivo)</a:t>
            </a:r>
            <a:endParaRPr b="1" i="0" sz="1400" u="none" cap="none" strike="noStrike">
              <a:solidFill>
                <a:srgbClr val="000000"/>
              </a:solidFill>
              <a:latin typeface="DM Sans"/>
              <a:ea typeface="DM Sans"/>
              <a:cs typeface="DM Sans"/>
              <a:sym typeface="DM Sans"/>
            </a:endParaRPr>
          </a:p>
        </p:txBody>
      </p:sp>
      <p:sp>
        <p:nvSpPr>
          <p:cNvPr id="771" name="Google Shape;771;p137"/>
          <p:cNvSpPr txBox="1"/>
          <p:nvPr/>
        </p:nvSpPr>
        <p:spPr>
          <a:xfrm>
            <a:off x="3593288" y="23517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QA</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(testing)</a:t>
            </a:r>
            <a:endParaRPr b="1">
              <a:solidFill>
                <a:schemeClr val="dk1"/>
              </a:solidFill>
              <a:latin typeface="DM Sans"/>
              <a:ea typeface="DM Sans"/>
              <a:cs typeface="DM Sans"/>
              <a:sym typeface="DM Sans"/>
            </a:endParaRPr>
          </a:p>
        </p:txBody>
      </p:sp>
      <p:sp>
        <p:nvSpPr>
          <p:cNvPr id="772" name="Google Shape;772;p137"/>
          <p:cNvSpPr/>
          <p:nvPr/>
        </p:nvSpPr>
        <p:spPr>
          <a:xfrm>
            <a:off x="6822513" y="1546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3" name="Google Shape;773;p137"/>
          <p:cNvCxnSpPr>
            <a:stCxn id="768" idx="6"/>
            <a:endCxn id="769" idx="2"/>
          </p:cNvCxnSpPr>
          <p:nvPr/>
        </p:nvCxnSpPr>
        <p:spPr>
          <a:xfrm>
            <a:off x="2314951" y="1839679"/>
            <a:ext cx="1960200" cy="0"/>
          </a:xfrm>
          <a:prstGeom prst="straightConnector1">
            <a:avLst/>
          </a:prstGeom>
          <a:noFill/>
          <a:ln cap="flat" cmpd="sng" w="9525">
            <a:solidFill>
              <a:srgbClr val="EAFF6A"/>
            </a:solidFill>
            <a:prstDash val="solid"/>
            <a:round/>
            <a:headEnd len="sm" w="sm" type="none"/>
            <a:tailEnd len="sm" w="sm" type="none"/>
          </a:ln>
        </p:spPr>
      </p:cxnSp>
      <p:cxnSp>
        <p:nvCxnSpPr>
          <p:cNvPr id="774" name="Google Shape;774;p137"/>
          <p:cNvCxnSpPr>
            <a:stCxn id="769" idx="6"/>
            <a:endCxn id="772" idx="2"/>
          </p:cNvCxnSpPr>
          <p:nvPr/>
        </p:nvCxnSpPr>
        <p:spPr>
          <a:xfrm>
            <a:off x="4862278" y="1839654"/>
            <a:ext cx="1960200" cy="0"/>
          </a:xfrm>
          <a:prstGeom prst="straightConnector1">
            <a:avLst/>
          </a:prstGeom>
          <a:noFill/>
          <a:ln cap="flat" cmpd="sng" w="9525">
            <a:solidFill>
              <a:srgbClr val="EAFF6A"/>
            </a:solidFill>
            <a:prstDash val="solid"/>
            <a:round/>
            <a:headEnd len="sm" w="sm" type="none"/>
            <a:tailEnd len="sm" w="sm" type="none"/>
          </a:ln>
        </p:spPr>
      </p:cxnSp>
      <p:sp>
        <p:nvSpPr>
          <p:cNvPr id="775" name="Google Shape;775;p137"/>
          <p:cNvSpPr txBox="1"/>
          <p:nvPr/>
        </p:nvSpPr>
        <p:spPr>
          <a:xfrm>
            <a:off x="6140613" y="235170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Productivo</a:t>
            </a:r>
            <a:endParaRPr b="1" i="0" sz="1400" u="none" cap="none" strike="noStrike">
              <a:solidFill>
                <a:srgbClr val="000000"/>
              </a:solidFill>
              <a:latin typeface="DM Sans"/>
              <a:ea typeface="DM Sans"/>
              <a:cs typeface="DM Sans"/>
              <a:sym typeface="DM Sans"/>
            </a:endParaRPr>
          </a:p>
        </p:txBody>
      </p:sp>
      <p:sp>
        <p:nvSpPr>
          <p:cNvPr id="776" name="Google Shape;776;p137"/>
          <p:cNvSpPr txBox="1"/>
          <p:nvPr/>
        </p:nvSpPr>
        <p:spPr>
          <a:xfrm>
            <a:off x="1045963" y="29590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Probamos que todos los subdesarrollos de todos los devs estén correctamente integrados</a:t>
            </a:r>
            <a:endParaRPr b="0" i="0" sz="1350" u="none" cap="none" strike="noStrike">
              <a:solidFill>
                <a:srgbClr val="000000"/>
              </a:solidFill>
              <a:latin typeface="DM Sans"/>
              <a:ea typeface="DM Sans"/>
              <a:cs typeface="DM Sans"/>
              <a:sym typeface="DM Sans"/>
            </a:endParaRPr>
          </a:p>
        </p:txBody>
      </p:sp>
      <p:sp>
        <p:nvSpPr>
          <p:cNvPr id="777" name="Google Shape;777;p137"/>
          <p:cNvSpPr txBox="1"/>
          <p:nvPr/>
        </p:nvSpPr>
        <p:spPr>
          <a:xfrm>
            <a:off x="3593288" y="29997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Corroboramos que los módulos no tengan defectos y mantengan una correcta funcionalidad.</a:t>
            </a:r>
            <a:endParaRPr b="0" i="0" sz="1350" u="none" cap="none" strike="noStrike">
              <a:solidFill>
                <a:srgbClr val="000000"/>
              </a:solidFill>
              <a:latin typeface="DM Sans"/>
              <a:ea typeface="DM Sans"/>
              <a:cs typeface="DM Sans"/>
              <a:sym typeface="DM Sans"/>
            </a:endParaRPr>
          </a:p>
        </p:txBody>
      </p:sp>
      <p:sp>
        <p:nvSpPr>
          <p:cNvPr id="778" name="Google Shape;778;p137"/>
          <p:cNvSpPr txBox="1"/>
          <p:nvPr/>
        </p:nvSpPr>
        <p:spPr>
          <a:xfrm>
            <a:off x="6140613" y="27782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aplicativo llega al cliente, está listo para poder ser utilizado en contextos reales.</a:t>
            </a:r>
            <a:endParaRPr b="0" i="0" sz="1350" u="none" cap="none" strike="noStrike">
              <a:solidFill>
                <a:srgbClr val="000000"/>
              </a:solidFill>
              <a:latin typeface="DM Sans"/>
              <a:ea typeface="DM Sans"/>
              <a:cs typeface="DM Sans"/>
              <a:sym typeface="DM Sans"/>
            </a:endParaRPr>
          </a:p>
        </p:txBody>
      </p:sp>
      <p:sp>
        <p:nvSpPr>
          <p:cNvPr id="779" name="Google Shape;779;p137"/>
          <p:cNvSpPr txBox="1"/>
          <p:nvPr/>
        </p:nvSpPr>
        <p:spPr>
          <a:xfrm>
            <a:off x="4361626" y="1539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780" name="Google Shape;780;p137"/>
          <p:cNvSpPr txBox="1"/>
          <p:nvPr/>
        </p:nvSpPr>
        <p:spPr>
          <a:xfrm>
            <a:off x="6908926" y="1539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781" name="Google Shape;781;p137"/>
          <p:cNvSpPr txBox="1"/>
          <p:nvPr/>
        </p:nvSpPr>
        <p:spPr>
          <a:xfrm>
            <a:off x="1814263" y="1539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38"/>
          <p:cNvSpPr txBox="1"/>
          <p:nvPr/>
        </p:nvSpPr>
        <p:spPr>
          <a:xfrm>
            <a:off x="3232325" y="528575"/>
            <a:ext cx="50559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Para trabajar con stages, también debemos pensar en branches</a:t>
            </a:r>
            <a:endParaRPr b="1" i="0" sz="3000" u="none" cap="none" strike="noStrike">
              <a:solidFill>
                <a:schemeClr val="dk1"/>
              </a:solidFill>
              <a:latin typeface="DM Sans"/>
              <a:ea typeface="DM Sans"/>
              <a:cs typeface="DM Sans"/>
              <a:sym typeface="DM Sans"/>
            </a:endParaRPr>
          </a:p>
        </p:txBody>
      </p:sp>
      <p:sp>
        <p:nvSpPr>
          <p:cNvPr id="788" name="Google Shape;788;p138"/>
          <p:cNvSpPr txBox="1"/>
          <p:nvPr/>
        </p:nvSpPr>
        <p:spPr>
          <a:xfrm>
            <a:off x="5179500" y="1763275"/>
            <a:ext cx="396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789" name="Google Shape;789;p138"/>
          <p:cNvSpPr txBox="1"/>
          <p:nvPr/>
        </p:nvSpPr>
        <p:spPr>
          <a:xfrm>
            <a:off x="3232325" y="2045325"/>
            <a:ext cx="514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Hasta este momento solo hemos trabajado sobre la rama main del proyecto de Adoptme. La idea de haber forkeado el proyecto, también es que podamos separarlo en las branches que nosotros deseemos. Generaremos otras dos branches adicionales: development y QualityAssurance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Generaremos ambas ramas tanto en nuestro repositorio local, como en el repositorio remoto.</a:t>
            </a:r>
            <a:endParaRPr sz="1350">
              <a:latin typeface="DM Sans"/>
              <a:ea typeface="DM Sans"/>
              <a:cs typeface="DM Sans"/>
              <a:sym typeface="DM Sans"/>
            </a:endParaRPr>
          </a:p>
        </p:txBody>
      </p:sp>
      <p:pic>
        <p:nvPicPr>
          <p:cNvPr id="790" name="Google Shape;790;p138"/>
          <p:cNvPicPr preferRelativeResize="0"/>
          <p:nvPr/>
        </p:nvPicPr>
        <p:blipFill>
          <a:blip r:embed="rId3">
            <a:alphaModFix/>
          </a:blip>
          <a:stretch>
            <a:fillRect/>
          </a:stretch>
        </p:blipFill>
        <p:spPr>
          <a:xfrm>
            <a:off x="788350" y="2199950"/>
            <a:ext cx="2370225" cy="743600"/>
          </a:xfrm>
          <a:prstGeom prst="rect">
            <a:avLst/>
          </a:prstGeom>
          <a:noFill/>
          <a:ln>
            <a:noFill/>
          </a:ln>
        </p:spPr>
      </p:pic>
      <p:pic>
        <p:nvPicPr>
          <p:cNvPr id="791" name="Google Shape;791;p138"/>
          <p:cNvPicPr preferRelativeResize="0"/>
          <p:nvPr/>
        </p:nvPicPr>
        <p:blipFill>
          <a:blip r:embed="rId4">
            <a:alphaModFix/>
          </a:blip>
          <a:stretch>
            <a:fillRect/>
          </a:stretch>
        </p:blipFill>
        <p:spPr>
          <a:xfrm>
            <a:off x="788350" y="3153651"/>
            <a:ext cx="2370225" cy="65839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9"/>
          <p:cNvSpPr txBox="1"/>
          <p:nvPr/>
        </p:nvSpPr>
        <p:spPr>
          <a:xfrm>
            <a:off x="475500" y="468300"/>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el pipeline en Railway.app</a:t>
            </a:r>
            <a:endParaRPr b="1" i="0" sz="4000" u="none" cap="none" strike="noStrike">
              <a:solidFill>
                <a:schemeClr val="dk1"/>
              </a:solidFill>
              <a:latin typeface="DM Sans"/>
              <a:ea typeface="DM Sans"/>
              <a:cs typeface="DM Sans"/>
              <a:sym typeface="DM Sans"/>
            </a:endParaRPr>
          </a:p>
        </p:txBody>
      </p:sp>
      <p:sp>
        <p:nvSpPr>
          <p:cNvPr id="797" name="Google Shape;797;p139"/>
          <p:cNvSpPr txBox="1"/>
          <p:nvPr/>
        </p:nvSpPr>
        <p:spPr>
          <a:xfrm>
            <a:off x="475500" y="2473100"/>
            <a:ext cx="4125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haber creado nuestra aplicación de Adoptme en Railway, esta se creó por defecto en un entorno de producción. Sin embargo, existe la forma de colocar múltiples entornos.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Daremos click en la opción “production” y  seleccionaremos la opción </a:t>
            </a:r>
            <a:r>
              <a:rPr b="1" lang="es" sz="1350">
                <a:latin typeface="DM Sans"/>
                <a:ea typeface="DM Sans"/>
                <a:cs typeface="DM Sans"/>
                <a:sym typeface="DM Sans"/>
              </a:rPr>
              <a:t>+ Environment</a:t>
            </a:r>
            <a:r>
              <a:rPr lang="es" sz="1350">
                <a:latin typeface="DM Sans"/>
                <a:ea typeface="DM Sans"/>
                <a:cs typeface="DM Sans"/>
                <a:sym typeface="DM Sans"/>
              </a:rPr>
              <a:t>. </a:t>
            </a:r>
            <a:endParaRPr sz="1350">
              <a:latin typeface="DM Sans"/>
              <a:ea typeface="DM Sans"/>
              <a:cs typeface="DM Sans"/>
              <a:sym typeface="DM Sans"/>
            </a:endParaRPr>
          </a:p>
        </p:txBody>
      </p:sp>
      <p:pic>
        <p:nvPicPr>
          <p:cNvPr id="798" name="Google Shape;798;p139"/>
          <p:cNvPicPr preferRelativeResize="0"/>
          <p:nvPr/>
        </p:nvPicPr>
        <p:blipFill>
          <a:blip r:embed="rId3">
            <a:alphaModFix/>
          </a:blip>
          <a:stretch>
            <a:fillRect/>
          </a:stretch>
        </p:blipFill>
        <p:spPr>
          <a:xfrm>
            <a:off x="5162750" y="2118650"/>
            <a:ext cx="2534626" cy="2348095"/>
          </a:xfrm>
          <a:prstGeom prst="rect">
            <a:avLst/>
          </a:prstGeom>
          <a:noFill/>
          <a:ln>
            <a:noFill/>
          </a:ln>
        </p:spPr>
      </p:pic>
      <p:pic>
        <p:nvPicPr>
          <p:cNvPr id="799" name="Google Shape;799;p139"/>
          <p:cNvPicPr preferRelativeResize="0"/>
          <p:nvPr/>
        </p:nvPicPr>
        <p:blipFill>
          <a:blip r:embed="rId4">
            <a:alphaModFix/>
          </a:blip>
          <a:stretch>
            <a:fillRect/>
          </a:stretch>
        </p:blipFill>
        <p:spPr>
          <a:xfrm>
            <a:off x="6383700" y="2630950"/>
            <a:ext cx="1030175" cy="8075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4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40"/>
          <p:cNvSpPr txBox="1"/>
          <p:nvPr/>
        </p:nvSpPr>
        <p:spPr>
          <a:xfrm>
            <a:off x="4247100" y="1184200"/>
            <a:ext cx="4134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Creación de entornos</a:t>
            </a:r>
            <a:endParaRPr b="1" i="0" sz="4000" u="none" cap="none" strike="noStrike">
              <a:solidFill>
                <a:schemeClr val="dk1"/>
              </a:solidFill>
              <a:latin typeface="DM Sans"/>
              <a:ea typeface="DM Sans"/>
              <a:cs typeface="DM Sans"/>
              <a:sym typeface="DM Sans"/>
            </a:endParaRPr>
          </a:p>
        </p:txBody>
      </p:sp>
      <p:sp>
        <p:nvSpPr>
          <p:cNvPr id="806" name="Google Shape;806;p140"/>
          <p:cNvSpPr txBox="1"/>
          <p:nvPr/>
        </p:nvSpPr>
        <p:spPr>
          <a:xfrm>
            <a:off x="5028575" y="2385050"/>
            <a:ext cx="396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807" name="Google Shape;807;p140"/>
          <p:cNvSpPr txBox="1"/>
          <p:nvPr/>
        </p:nvSpPr>
        <p:spPr>
          <a:xfrm>
            <a:off x="4309775" y="2532000"/>
            <a:ext cx="41349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dar click a la opción indicada, nos llevará a la configuración de environments, aquí es donde crearemos los dos environments diferentes: PreProduction y QualityAssurance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Ahora podremos visualizar los diferentes entornos disponibles.</a:t>
            </a:r>
            <a:endParaRPr sz="1350">
              <a:latin typeface="DM Sans"/>
              <a:ea typeface="DM Sans"/>
              <a:cs typeface="DM Sans"/>
              <a:sym typeface="DM Sans"/>
            </a:endParaRPr>
          </a:p>
        </p:txBody>
      </p:sp>
      <p:pic>
        <p:nvPicPr>
          <p:cNvPr id="808" name="Google Shape;808;p140"/>
          <p:cNvPicPr preferRelativeResize="0"/>
          <p:nvPr/>
        </p:nvPicPr>
        <p:blipFill>
          <a:blip r:embed="rId3">
            <a:alphaModFix/>
          </a:blip>
          <a:stretch>
            <a:fillRect/>
          </a:stretch>
        </p:blipFill>
        <p:spPr>
          <a:xfrm>
            <a:off x="636225" y="871700"/>
            <a:ext cx="3483903" cy="2055001"/>
          </a:xfrm>
          <a:prstGeom prst="rect">
            <a:avLst/>
          </a:prstGeom>
          <a:noFill/>
          <a:ln>
            <a:noFill/>
          </a:ln>
        </p:spPr>
      </p:pic>
      <p:pic>
        <p:nvPicPr>
          <p:cNvPr id="809" name="Google Shape;809;p140"/>
          <p:cNvPicPr preferRelativeResize="0"/>
          <p:nvPr/>
        </p:nvPicPr>
        <p:blipFill>
          <a:blip r:embed="rId4">
            <a:alphaModFix/>
          </a:blip>
          <a:stretch>
            <a:fillRect/>
          </a:stretch>
        </p:blipFill>
        <p:spPr>
          <a:xfrm>
            <a:off x="1732278" y="3057150"/>
            <a:ext cx="1291800" cy="1353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41"/>
          <p:cNvSpPr txBox="1"/>
          <p:nvPr/>
        </p:nvSpPr>
        <p:spPr>
          <a:xfrm>
            <a:off x="475500" y="468300"/>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¡Cuidado, entorno inestable!</a:t>
            </a:r>
            <a:endParaRPr b="1" i="0" sz="4000" u="none" cap="none" strike="noStrike">
              <a:solidFill>
                <a:schemeClr val="dk1"/>
              </a:solidFill>
              <a:latin typeface="DM Sans"/>
              <a:ea typeface="DM Sans"/>
              <a:cs typeface="DM Sans"/>
              <a:sym typeface="DM Sans"/>
            </a:endParaRPr>
          </a:p>
        </p:txBody>
      </p:sp>
      <p:sp>
        <p:nvSpPr>
          <p:cNvPr id="815" name="Google Shape;815;p141"/>
          <p:cNvSpPr txBox="1"/>
          <p:nvPr/>
        </p:nvSpPr>
        <p:spPr>
          <a:xfrm>
            <a:off x="475500" y="1953600"/>
            <a:ext cx="42489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crear un entorno, el mismo intentará desplegarse automáticamente. Sin embargo: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Sigue en la misma stage que el entorno principal, por lo que hay que cambiarlo para que escuche por uno diferente.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Un entorno vuelve a crearse vacío en sus variables de entorno, por lo que hay que reconfigurar nuestra variable MONGO_URL nuevamente, apuntando a una base distinta.</a:t>
            </a:r>
            <a:endParaRPr sz="1350">
              <a:latin typeface="DM Sans"/>
              <a:ea typeface="DM Sans"/>
              <a:cs typeface="DM Sans"/>
              <a:sym typeface="DM Sans"/>
            </a:endParaRPr>
          </a:p>
        </p:txBody>
      </p:sp>
      <p:pic>
        <p:nvPicPr>
          <p:cNvPr id="816" name="Google Shape;816;p141"/>
          <p:cNvPicPr preferRelativeResize="0"/>
          <p:nvPr/>
        </p:nvPicPr>
        <p:blipFill>
          <a:blip r:embed="rId3">
            <a:alphaModFix/>
          </a:blip>
          <a:stretch>
            <a:fillRect/>
          </a:stretch>
        </p:blipFill>
        <p:spPr>
          <a:xfrm>
            <a:off x="4921013" y="2236350"/>
            <a:ext cx="3571875"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88"/>
          <p:cNvSpPr txBox="1"/>
          <p:nvPr/>
        </p:nvSpPr>
        <p:spPr>
          <a:xfrm>
            <a:off x="868078"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¿Qué estamos por ver?</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42"/>
          <p:cNvSpPr txBox="1"/>
          <p:nvPr/>
        </p:nvSpPr>
        <p:spPr>
          <a:xfrm>
            <a:off x="469275" y="500450"/>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reconfigurar los nuevos entornos?</a:t>
            </a:r>
            <a:endParaRPr b="1" i="0" sz="4000" u="none" cap="none" strike="noStrike">
              <a:solidFill>
                <a:schemeClr val="dk1"/>
              </a:solidFill>
              <a:latin typeface="DM Sans"/>
              <a:ea typeface="DM Sans"/>
              <a:cs typeface="DM Sans"/>
              <a:sym typeface="DM Sans"/>
            </a:endParaRPr>
          </a:p>
        </p:txBody>
      </p:sp>
      <p:sp>
        <p:nvSpPr>
          <p:cNvPr id="822" name="Google Shape;822;p142"/>
          <p:cNvSpPr txBox="1"/>
          <p:nvPr/>
        </p:nvSpPr>
        <p:spPr>
          <a:xfrm>
            <a:off x="475500" y="1799988"/>
            <a:ext cx="4336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Primero tenemos que ir a la configuración del respectivo entorno, y cambiaremos en </a:t>
            </a:r>
            <a:r>
              <a:rPr b="1" i="1" lang="es" sz="1350">
                <a:latin typeface="DM Sans"/>
                <a:ea typeface="DM Sans"/>
                <a:cs typeface="DM Sans"/>
                <a:sym typeface="DM Sans"/>
              </a:rPr>
              <a:t>Automatic Deployments</a:t>
            </a:r>
            <a:r>
              <a:rPr lang="es" sz="1350">
                <a:latin typeface="DM Sans"/>
                <a:ea typeface="DM Sans"/>
                <a:cs typeface="DM Sans"/>
                <a:sym typeface="DM Sans"/>
              </a:rPr>
              <a:t>, la rama por la cual queremos escuchar en dicho entorno. Colocaremos la rama development.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Además volveremos a colocar la URL de la base de datos en MONGO_URL, apuntando a una base dev, con el fin de que no afecte al entorno productivo.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Realizar el mismo proceso para el entorno QualityAssurance.</a:t>
            </a:r>
            <a:endParaRPr sz="1350">
              <a:latin typeface="DM Sans"/>
              <a:ea typeface="DM Sans"/>
              <a:cs typeface="DM Sans"/>
              <a:sym typeface="DM Sans"/>
            </a:endParaRPr>
          </a:p>
        </p:txBody>
      </p:sp>
      <p:pic>
        <p:nvPicPr>
          <p:cNvPr id="823" name="Google Shape;823;p142"/>
          <p:cNvPicPr preferRelativeResize="0"/>
          <p:nvPr/>
        </p:nvPicPr>
        <p:blipFill>
          <a:blip r:embed="rId3">
            <a:alphaModFix/>
          </a:blip>
          <a:stretch>
            <a:fillRect/>
          </a:stretch>
        </p:blipFill>
        <p:spPr>
          <a:xfrm>
            <a:off x="4979600" y="1874025"/>
            <a:ext cx="3688900" cy="2530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29" name="Google Shape;829;p143"/>
          <p:cNvSpPr txBox="1"/>
          <p:nvPr/>
        </p:nvSpPr>
        <p:spPr>
          <a:xfrm>
            <a:off x="473350" y="1473700"/>
            <a:ext cx="8347500" cy="347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600">
                <a:solidFill>
                  <a:srgbClr val="B7B7B7"/>
                </a:solidFill>
                <a:latin typeface="DM Sans"/>
                <a:ea typeface="DM Sans"/>
                <a:cs typeface="DM Sans"/>
                <a:sym typeface="DM Sans"/>
              </a:rPr>
              <a:t>Tiempo estimado: </a:t>
            </a:r>
            <a:r>
              <a:rPr b="1" lang="es" sz="1600">
                <a:solidFill>
                  <a:srgbClr val="83AEFB"/>
                </a:solidFill>
                <a:latin typeface="DM Sans"/>
                <a:ea typeface="DM Sans"/>
                <a:cs typeface="DM Sans"/>
                <a:sym typeface="DM Sans"/>
              </a:rPr>
              <a:t>20 minutos</a:t>
            </a:r>
            <a:endParaRPr b="1" sz="1600">
              <a:solidFill>
                <a:srgbClr val="83AEFB"/>
              </a:solidFill>
              <a:latin typeface="DM Sans"/>
              <a:ea typeface="DM Sans"/>
              <a:cs typeface="DM Sans"/>
              <a:sym typeface="DM Sans"/>
            </a:endParaRPr>
          </a:p>
        </p:txBody>
      </p:sp>
      <p:grpSp>
        <p:nvGrpSpPr>
          <p:cNvPr id="830" name="Google Shape;830;p143"/>
          <p:cNvGrpSpPr/>
          <p:nvPr/>
        </p:nvGrpSpPr>
        <p:grpSpPr>
          <a:xfrm>
            <a:off x="473351" y="619523"/>
            <a:ext cx="738900" cy="738900"/>
            <a:chOff x="473351" y="619523"/>
            <a:chExt cx="738900" cy="738900"/>
          </a:xfrm>
        </p:grpSpPr>
        <p:sp>
          <p:nvSpPr>
            <p:cNvPr id="831" name="Google Shape;831;p1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4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144"/>
          <p:cNvGrpSpPr/>
          <p:nvPr/>
        </p:nvGrpSpPr>
        <p:grpSpPr>
          <a:xfrm>
            <a:off x="457350" y="118811"/>
            <a:ext cx="431074" cy="431074"/>
            <a:chOff x="473351" y="619523"/>
            <a:chExt cx="738900" cy="738900"/>
          </a:xfrm>
        </p:grpSpPr>
        <p:sp>
          <p:nvSpPr>
            <p:cNvPr id="838" name="Google Shape;838;p1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14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40" name="Google Shape;840;p144"/>
          <p:cNvSpPr txBox="1"/>
          <p:nvPr/>
        </p:nvSpPr>
        <p:spPr>
          <a:xfrm>
            <a:off x="394800" y="423350"/>
            <a:ext cx="8524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Creación de una vista a partir de un proceso de desarrollo completo.</a:t>
            </a:r>
            <a:endParaRPr b="1" sz="3500">
              <a:solidFill>
                <a:schemeClr val="dk1"/>
              </a:solidFill>
              <a:latin typeface="DM Sans"/>
              <a:ea typeface="DM Sans"/>
              <a:cs typeface="DM Sans"/>
              <a:sym typeface="DM Sans"/>
            </a:endParaRPr>
          </a:p>
        </p:txBody>
      </p:sp>
      <p:sp>
        <p:nvSpPr>
          <p:cNvPr id="841" name="Google Shape;841;p144"/>
          <p:cNvSpPr txBox="1"/>
          <p:nvPr/>
        </p:nvSpPr>
        <p:spPr>
          <a:xfrm>
            <a:off x="930550" y="1188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42" name="Google Shape;842;p144"/>
          <p:cNvSpPr txBox="1"/>
          <p:nvPr/>
        </p:nvSpPr>
        <p:spPr>
          <a:xfrm>
            <a:off x="457350" y="1993950"/>
            <a:ext cx="8139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Se nos ha solicitado crear vistas para el proyecto de Adoptme, el cual debe contar con:</a:t>
            </a:r>
            <a:endParaRPr b="1" sz="1250">
              <a:latin typeface="DM Sans"/>
              <a:ea typeface="DM Sans"/>
              <a:cs typeface="DM Sans"/>
              <a:sym typeface="DM Sans"/>
            </a:endParaRPr>
          </a:p>
          <a:p>
            <a:pPr indent="0" lvl="0" marL="0" rtl="0" algn="l">
              <a:spcBef>
                <a:spcPts val="0"/>
              </a:spcBef>
              <a:spcAft>
                <a:spcPts val="0"/>
              </a:spcAft>
              <a:buNone/>
            </a:pPr>
            <a:r>
              <a:t/>
            </a:r>
            <a:endParaRPr b="1"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latin typeface="DM Sans"/>
                <a:ea typeface="DM Sans"/>
                <a:cs typeface="DM Sans"/>
                <a:sym typeface="DM Sans"/>
              </a:rPr>
              <a:t>Una vista de bienvenida a partir de handlebars en la ruta base</a:t>
            </a:r>
            <a:endParaRPr sz="1250">
              <a:latin typeface="DM Sans"/>
              <a:ea typeface="DM Sans"/>
              <a:cs typeface="DM Sans"/>
              <a:sym typeface="DM Sans"/>
            </a:endParaRPr>
          </a:p>
          <a:p>
            <a:pPr indent="0" lvl="0" marL="457200" rtl="0" algn="l">
              <a:spcBef>
                <a:spcPts val="0"/>
              </a:spcBef>
              <a:spcAft>
                <a:spcPts val="0"/>
              </a:spcAft>
              <a:buNone/>
            </a:pPr>
            <a:r>
              <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latin typeface="DM Sans"/>
                <a:ea typeface="DM Sans"/>
                <a:cs typeface="DM Sans"/>
                <a:sym typeface="DM Sans"/>
              </a:rPr>
              <a:t>Una vista que permita visualizar a todos los usuarios registrados hasta el momento.</a:t>
            </a:r>
            <a:endParaRPr sz="1250">
              <a:latin typeface="DM Sans"/>
              <a:ea typeface="DM Sans"/>
              <a:cs typeface="DM Sans"/>
              <a:sym typeface="DM Sans"/>
            </a:endParaRPr>
          </a:p>
          <a:p>
            <a:pPr indent="0" lvl="0" marL="457200" rtl="0" algn="l">
              <a:spcBef>
                <a:spcPts val="0"/>
              </a:spcBef>
              <a:spcAft>
                <a:spcPts val="0"/>
              </a:spcAft>
              <a:buNone/>
            </a:pPr>
            <a:r>
              <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latin typeface="DM Sans"/>
                <a:ea typeface="DM Sans"/>
                <a:cs typeface="DM Sans"/>
                <a:sym typeface="DM Sans"/>
              </a:rPr>
              <a:t>Una vista que permita visualizar a todas las mascotas registradas hasta el momento.</a:t>
            </a:r>
            <a:endParaRPr sz="1250">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pSp>
        <p:nvGrpSpPr>
          <p:cNvPr id="847" name="Google Shape;847;p145"/>
          <p:cNvGrpSpPr/>
          <p:nvPr/>
        </p:nvGrpSpPr>
        <p:grpSpPr>
          <a:xfrm>
            <a:off x="457350" y="118811"/>
            <a:ext cx="431074" cy="431074"/>
            <a:chOff x="473351" y="619523"/>
            <a:chExt cx="738900" cy="738900"/>
          </a:xfrm>
        </p:grpSpPr>
        <p:sp>
          <p:nvSpPr>
            <p:cNvPr id="848" name="Google Shape;848;p1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1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50" name="Google Shape;850;p145"/>
          <p:cNvSpPr txBox="1"/>
          <p:nvPr/>
        </p:nvSpPr>
        <p:spPr>
          <a:xfrm>
            <a:off x="394800" y="423350"/>
            <a:ext cx="8524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Creación de una vista a partir de un proceso de desarrollo completo.</a:t>
            </a:r>
            <a:endParaRPr b="1" sz="3500">
              <a:solidFill>
                <a:schemeClr val="dk1"/>
              </a:solidFill>
              <a:latin typeface="DM Sans"/>
              <a:ea typeface="DM Sans"/>
              <a:cs typeface="DM Sans"/>
              <a:sym typeface="DM Sans"/>
            </a:endParaRPr>
          </a:p>
        </p:txBody>
      </p:sp>
      <p:sp>
        <p:nvSpPr>
          <p:cNvPr id="851" name="Google Shape;851;p145"/>
          <p:cNvSpPr txBox="1"/>
          <p:nvPr/>
        </p:nvSpPr>
        <p:spPr>
          <a:xfrm>
            <a:off x="930550" y="1188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2" name="Google Shape;852;p145"/>
          <p:cNvSpPr txBox="1"/>
          <p:nvPr/>
        </p:nvSpPr>
        <p:spPr>
          <a:xfrm>
            <a:off x="394800" y="1841400"/>
            <a:ext cx="79824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50">
              <a:latin typeface="DM Sans"/>
              <a:ea typeface="DM Sans"/>
              <a:cs typeface="DM Sans"/>
              <a:sym typeface="DM Sans"/>
            </a:endParaRPr>
          </a:p>
          <a:p>
            <a:pPr indent="0" lvl="0" marL="0" rtl="0" algn="l">
              <a:spcBef>
                <a:spcPts val="0"/>
              </a:spcBef>
              <a:spcAft>
                <a:spcPts val="0"/>
              </a:spcAft>
              <a:buNone/>
            </a:pPr>
            <a:r>
              <a:rPr lang="es" sz="1250">
                <a:highlight>
                  <a:srgbClr val="EAFF6A"/>
                </a:highlight>
                <a:latin typeface="DM Sans"/>
                <a:ea typeface="DM Sans"/>
                <a:cs typeface="DM Sans"/>
                <a:sym typeface="DM Sans"/>
              </a:rPr>
              <a:t>Comenzar</a:t>
            </a:r>
            <a:r>
              <a:rPr lang="es" sz="1250">
                <a:latin typeface="DM Sans"/>
                <a:ea typeface="DM Sans"/>
                <a:cs typeface="DM Sans"/>
                <a:sym typeface="DM Sans"/>
              </a:rPr>
              <a:t> desde la etapa de desarrollo, contemplado que los cambios en desarrollo se visualicen solo en el entorno de desarrollo, mas no en QA ni en Productivo.</a:t>
            </a:r>
            <a:endParaRPr sz="1250">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a:p>
            <a:pPr indent="0" lvl="0" marL="0" rtl="0" algn="l">
              <a:spcBef>
                <a:spcPts val="0"/>
              </a:spcBef>
              <a:spcAft>
                <a:spcPts val="0"/>
              </a:spcAft>
              <a:buNone/>
            </a:pPr>
            <a:r>
              <a:rPr lang="es" sz="1250">
                <a:highlight>
                  <a:schemeClr val="accent4"/>
                </a:highlight>
                <a:latin typeface="DM Sans"/>
                <a:ea typeface="DM Sans"/>
                <a:cs typeface="DM Sans"/>
                <a:sym typeface="DM Sans"/>
              </a:rPr>
              <a:t>Posteriormente</a:t>
            </a:r>
            <a:r>
              <a:rPr lang="es" sz="1250">
                <a:latin typeface="DM Sans"/>
                <a:ea typeface="DM Sans"/>
                <a:cs typeface="DM Sans"/>
                <a:sym typeface="DM Sans"/>
              </a:rPr>
              <a:t>, realizar un Pull Request entre development y QualityAssurance con el fin de que ahora los cambios se visualicen en el nuevo link, sin embargo, se necesitarán llenar los campos nuevamente, debido a que se estará apuntando a una nueva base de datos.</a:t>
            </a:r>
            <a:endParaRPr sz="1250">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a:p>
            <a:pPr indent="0" lvl="0" marL="0" rtl="0" algn="l">
              <a:spcBef>
                <a:spcPts val="0"/>
              </a:spcBef>
              <a:spcAft>
                <a:spcPts val="0"/>
              </a:spcAft>
              <a:buNone/>
            </a:pPr>
            <a:r>
              <a:rPr lang="es" sz="1250">
                <a:highlight>
                  <a:schemeClr val="accent5"/>
                </a:highlight>
                <a:latin typeface="DM Sans"/>
                <a:ea typeface="DM Sans"/>
                <a:cs typeface="DM Sans"/>
                <a:sym typeface="DM Sans"/>
              </a:rPr>
              <a:t>Finalmente</a:t>
            </a:r>
            <a:r>
              <a:rPr lang="es" sz="1250">
                <a:latin typeface="DM Sans"/>
                <a:ea typeface="DM Sans"/>
                <a:cs typeface="DM Sans"/>
                <a:sym typeface="DM Sans"/>
              </a:rPr>
              <a:t>, realizar el mismo proceso de QA a Productivo y corroborar que la vista coincida en productivo, llenar nuevamente la base con usuarios válidos para el entorno productivo.</a:t>
            </a:r>
            <a:endParaRPr sz="1250">
              <a:latin typeface="DM Sans"/>
              <a:ea typeface="DM Sans"/>
              <a:cs typeface="DM Sans"/>
              <a:sym typeface="DM Sans"/>
            </a:endParaRPr>
          </a:p>
          <a:p>
            <a:pPr indent="0" lvl="0" marL="0" rtl="0" algn="l">
              <a:spcBef>
                <a:spcPts val="0"/>
              </a:spcBef>
              <a:spcAft>
                <a:spcPts val="0"/>
              </a:spcAft>
              <a:buNone/>
            </a:pPr>
            <a:r>
              <a:rPr lang="es" sz="1250">
                <a:latin typeface="DM Sans"/>
                <a:ea typeface="DM Sans"/>
                <a:cs typeface="DM Sans"/>
                <a:sym typeface="DM Sans"/>
              </a:rPr>
              <a:t>Al final, tendremos tres entornos, con diferentes datos, pero funcionales por sí solos</a:t>
            </a:r>
            <a:endParaRPr sz="1250">
              <a:latin typeface="DM Sans"/>
              <a:ea typeface="DM Sans"/>
              <a:cs typeface="DM Sans"/>
              <a:sym typeface="DM Sans"/>
            </a:endParaRPr>
          </a:p>
          <a:p>
            <a:pPr indent="0" lvl="0" marL="457200" rtl="0" algn="l">
              <a:lnSpc>
                <a:spcPct val="115000"/>
              </a:lnSpc>
              <a:spcBef>
                <a:spcPts val="0"/>
              </a:spcBef>
              <a:spcAft>
                <a:spcPts val="0"/>
              </a:spcAft>
              <a:buNone/>
            </a:pPr>
            <a:r>
              <a:t/>
            </a:r>
            <a:endParaRPr sz="12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868" name="Google Shape;868;p148"/>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Despliegue de aplicación</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Despliegue con Railway.app</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Pipeline de despliegue</a:t>
            </a:r>
            <a:endParaRPr sz="135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150"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89"/>
          <p:cNvPicPr preferRelativeResize="0"/>
          <p:nvPr/>
        </p:nvPicPr>
        <p:blipFill>
          <a:blip r:embed="rId3">
            <a:alphaModFix/>
          </a:blip>
          <a:stretch>
            <a:fillRect/>
          </a:stretch>
        </p:blipFill>
        <p:spPr>
          <a:xfrm>
            <a:off x="5990775" y="1640762"/>
            <a:ext cx="2614225" cy="2614225"/>
          </a:xfrm>
          <a:prstGeom prst="rect">
            <a:avLst/>
          </a:prstGeom>
          <a:noFill/>
          <a:ln>
            <a:noFill/>
          </a:ln>
        </p:spPr>
      </p:pic>
      <p:sp>
        <p:nvSpPr>
          <p:cNvPr id="335" name="Google Shape;335;p89"/>
          <p:cNvSpPr txBox="1"/>
          <p:nvPr/>
        </p:nvSpPr>
        <p:spPr>
          <a:xfrm>
            <a:off x="457725" y="1016688"/>
            <a:ext cx="557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integradora</a:t>
            </a:r>
            <a:endParaRPr b="1" i="0" sz="4000" u="none" cap="none" strike="noStrike">
              <a:solidFill>
                <a:schemeClr val="dk1"/>
              </a:solidFill>
              <a:latin typeface="DM Sans"/>
              <a:ea typeface="DM Sans"/>
              <a:cs typeface="DM Sans"/>
              <a:sym typeface="DM Sans"/>
            </a:endParaRPr>
          </a:p>
        </p:txBody>
      </p:sp>
      <p:sp>
        <p:nvSpPr>
          <p:cNvPr id="336" name="Google Shape;336;p89"/>
          <p:cNvSpPr txBox="1"/>
          <p:nvPr/>
        </p:nvSpPr>
        <p:spPr>
          <a:xfrm>
            <a:off x="457725" y="1864213"/>
            <a:ext cx="444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mejor forma de repasar los temas vistos hasta el momento, es hacer un repaso integrado de todos los elementos.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bien es correcto repasar el código parte por parte, es importante que como desarrolladores comencemos a trabajar en nuestra </a:t>
            </a:r>
            <a:r>
              <a:rPr b="1" lang="es" sz="1350">
                <a:latin typeface="DM Sans"/>
                <a:ea typeface="DM Sans"/>
                <a:cs typeface="DM Sans"/>
                <a:sym typeface="DM Sans"/>
              </a:rPr>
              <a:t>lógica de integración</a:t>
            </a:r>
            <a:r>
              <a:rPr lang="es" sz="1350">
                <a:latin typeface="DM Sans"/>
                <a:ea typeface="DM Sans"/>
                <a:cs typeface="DM Sans"/>
                <a:sym typeface="DM Sans"/>
              </a:rPr>
              <a:t>, es decir, tenemos que tener siempre contemplado el cómo vamos a juntar todo lo aprendido, para tener un proyecto sólido</a:t>
            </a:r>
            <a:endParaRPr sz="1350">
              <a:latin typeface="DM Sans"/>
              <a:ea typeface="DM Sans"/>
              <a:cs typeface="DM Sans"/>
              <a:sym typeface="DM Sans"/>
            </a:endParaRPr>
          </a:p>
        </p:txBody>
      </p:sp>
      <p:sp>
        <p:nvSpPr>
          <p:cNvPr id="337" name="Google Shape;337;p89"/>
          <p:cNvSpPr txBox="1"/>
          <p:nvPr/>
        </p:nvSpPr>
        <p:spPr>
          <a:xfrm>
            <a:off x="5810825" y="1864225"/>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Logger</a:t>
            </a:r>
            <a:r>
              <a:rPr b="1" lang="es">
                <a:solidFill>
                  <a:schemeClr val="lt1"/>
                </a:solidFill>
                <a:latin typeface="DM Sans"/>
                <a:ea typeface="DM Sans"/>
                <a:cs typeface="DM Sans"/>
                <a:sym typeface="DM Sans"/>
              </a:rPr>
              <a:t>s</a:t>
            </a:r>
            <a:endParaRPr b="1">
              <a:solidFill>
                <a:schemeClr val="lt1"/>
              </a:solidFill>
              <a:latin typeface="DM Sans"/>
              <a:ea typeface="DM Sans"/>
              <a:cs typeface="DM Sans"/>
              <a:sym typeface="DM Sans"/>
            </a:endParaRPr>
          </a:p>
        </p:txBody>
      </p:sp>
      <p:sp>
        <p:nvSpPr>
          <p:cNvPr id="338" name="Google Shape;338;p89"/>
          <p:cNvSpPr txBox="1"/>
          <p:nvPr/>
        </p:nvSpPr>
        <p:spPr>
          <a:xfrm rot="-2700000">
            <a:off x="7071246" y="1979469"/>
            <a:ext cx="1249458" cy="33856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lt1"/>
                </a:solidFill>
                <a:latin typeface="DM Sans"/>
                <a:ea typeface="DM Sans"/>
                <a:cs typeface="DM Sans"/>
                <a:sym typeface="DM Sans"/>
              </a:rPr>
              <a:t>Documentación</a:t>
            </a:r>
            <a:endParaRPr b="1" sz="1000">
              <a:solidFill>
                <a:schemeClr val="lt1"/>
              </a:solidFill>
              <a:latin typeface="DM Sans"/>
              <a:ea typeface="DM Sans"/>
              <a:cs typeface="DM Sans"/>
              <a:sym typeface="DM Sans"/>
            </a:endParaRPr>
          </a:p>
        </p:txBody>
      </p:sp>
      <p:sp>
        <p:nvSpPr>
          <p:cNvPr id="339" name="Google Shape;339;p89"/>
          <p:cNvSpPr txBox="1"/>
          <p:nvPr/>
        </p:nvSpPr>
        <p:spPr>
          <a:xfrm rot="-2509460">
            <a:off x="6966500" y="3426695"/>
            <a:ext cx="1458951" cy="33865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lt1"/>
                </a:solidFill>
                <a:latin typeface="DM Sans"/>
                <a:ea typeface="DM Sans"/>
                <a:cs typeface="DM Sans"/>
                <a:sym typeface="DM Sans"/>
              </a:rPr>
              <a:t>Complementación</a:t>
            </a:r>
            <a:endParaRPr b="1" sz="1000">
              <a:solidFill>
                <a:schemeClr val="lt1"/>
              </a:solidFill>
              <a:latin typeface="DM Sans"/>
              <a:ea typeface="DM Sans"/>
              <a:cs typeface="DM Sans"/>
              <a:sym typeface="DM Sans"/>
            </a:endParaRPr>
          </a:p>
        </p:txBody>
      </p:sp>
      <p:sp>
        <p:nvSpPr>
          <p:cNvPr id="340" name="Google Shape;340;p89"/>
          <p:cNvSpPr txBox="1"/>
          <p:nvPr/>
        </p:nvSpPr>
        <p:spPr>
          <a:xfrm rot="728">
            <a:off x="5717619" y="2983579"/>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Testing</a:t>
            </a:r>
            <a:endParaRPr b="1">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
        <p:nvSpPr>
          <p:cNvPr id="351" name="Google Shape;351;p91"/>
          <p:cNvSpPr txBox="1"/>
          <p:nvPr/>
        </p:nvSpPr>
        <p:spPr>
          <a:xfrm>
            <a:off x="473350" y="184110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el desarrollo de esta práctica de integración, repasarás y conectarás los siguientes conceptos: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52" name="Google Shape;352;p91"/>
          <p:cNvSpPr txBox="1"/>
          <p:nvPr/>
        </p:nvSpPr>
        <p:spPr>
          <a:xfrm>
            <a:off x="4527575" y="1841100"/>
            <a:ext cx="3834600" cy="1446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Logging</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Documentación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Complementación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4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